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slideMasters/_rels/slideMaster1.xml.rels" ContentType="application/vnd.openxmlformats-package.relationships+xml"/>
  <Override PartName="/ppt/slideMasters/_rels/slideMaster12.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23.xml" ContentType="application/vnd.openxmlformats-officedocument.them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58.xml" ContentType="application/vnd.openxmlformats-officedocument.presentationml.notesSlide+xml"/>
  <Override PartName="/ppt/notesSlides/notesSlide7.xml" ContentType="application/vnd.openxmlformats-officedocument.presentationml.notesSlide+xml"/>
  <Override PartName="/ppt/notesSlides/notesSlide59.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30.xml" ContentType="application/vnd.openxmlformats-officedocument.presentationml.notesSlide+xml"/>
  <Override PartName="/ppt/notesSlides/notesSlide10.xml" ContentType="application/vnd.openxmlformats-officedocument.presentationml.notesSlide+xml"/>
  <Override PartName="/ppt/notesSlides/notesSlide131.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53.xml.rels" ContentType="application/vnd.openxmlformats-package.relationships+xml"/>
  <Override PartName="/ppt/notesSlides/_rels/notesSlide45.xml.rels" ContentType="application/vnd.openxmlformats-package.relationships+xml"/>
  <Override PartName="/ppt/notesSlides/_rels/notesSlide130.xml.rels" ContentType="application/vnd.openxmlformats-package.relationships+xml"/>
  <Override PartName="/ppt/notesSlides/_rels/notesSlide2.xml.rels" ContentType="application/vnd.openxmlformats-package.relationships+xml"/>
  <Override PartName="/ppt/notesSlides/_rels/notesSlide54.xml.rels" ContentType="application/vnd.openxmlformats-package.relationships+xml"/>
  <Override PartName="/ppt/notesSlides/_rels/notesSlide3.xml.rels" ContentType="application/vnd.openxmlformats-package.relationships+xml"/>
  <Override PartName="/ppt/notesSlides/_rels/notesSlide131.xml.rels" ContentType="application/vnd.openxmlformats-package.relationships+xml"/>
  <Override PartName="/ppt/notesSlides/_rels/notesSlide46.xml.rels" ContentType="application/vnd.openxmlformats-package.relationships+xml"/>
  <Override PartName="/ppt/notesSlides/_rels/notesSlide55.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56.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7.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58.xml.rels" ContentType="application/vnd.openxmlformats-package.relationships+xml"/>
  <Override PartName="/ppt/notesSlides/_rels/notesSlide7.xml.rels" ContentType="application/vnd.openxmlformats-package.relationships+xml"/>
  <Override PartName="/ppt/notesSlides/_rels/notesSlide60.xml.rels" ContentType="application/vnd.openxmlformats-package.relationships+xml"/>
  <Override PartName="/ppt/notesSlides/_rels/notesSlide59.xml.rels" ContentType="application/vnd.openxmlformats-package.relationships+xml"/>
  <Override PartName="/ppt/notesSlides/_rels/notesSlide8.xml.rels" ContentType="application/vnd.openxmlformats-package.relationships+xml"/>
  <Override PartName="/ppt/notesSlides/_rels/notesSlide61.xml.rels" ContentType="application/vnd.openxmlformats-package.relationships+xml"/>
  <Override PartName="/ppt/notesSlides/_rels/notesSlide9.xml.rels" ContentType="application/vnd.openxmlformats-package.relationships+xml"/>
  <Override PartName="/ppt/notesSlides/_rels/notesSlide62.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63.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66.xml.rels" ContentType="application/vnd.openxmlformats-package.relationships+xml"/>
  <Override PartName="/ppt/notesSlides/_rels/notesSlide67.xml.rels" ContentType="application/vnd.openxmlformats-package.relationships+xml"/>
  <Override PartName="/ppt/notesSlides/_rels/notesSlide68.xml.rels" ContentType="application/vnd.openxmlformats-package.relationships+xml"/>
  <Override PartName="/ppt/notesSlides/_rels/notesSlide69.xml.rels" ContentType="application/vnd.openxmlformats-package.relationships+xml"/>
  <Override PartName="/ppt/notesSlides/_rels/notesSlide70.xml.rels" ContentType="application/vnd.openxmlformats-package.relationships+xml"/>
  <Override PartName="/ppt/notesSlides/_rels/notesSlide71.xml.rels" ContentType="application/vnd.openxmlformats-package.relationships+xml"/>
  <Override PartName="/ppt/notesSlides/_rels/notesSlide72.xml.rels" ContentType="application/vnd.openxmlformats-package.relationships+xml"/>
  <Override PartName="/ppt/notesSlides/_rels/notesSlide73.xml.rels" ContentType="application/vnd.openxmlformats-package.relationships+xml"/>
  <Override PartName="/ppt/notesSlides/_rels/notesSlide74.xml.rels" ContentType="application/vnd.openxmlformats-package.relationships+xml"/>
  <Override PartName="/ppt/notesSlides/_rels/notesSlide75.xml.rels" ContentType="application/vnd.openxmlformats-package.relationships+xml"/>
  <Override PartName="/ppt/notesSlides/_rels/notesSlide76.xml.rels" ContentType="application/vnd.openxmlformats-package.relationships+xml"/>
  <Override PartName="/ppt/notesSlides/_rels/notesSlide77.xml.rels" ContentType="application/vnd.openxmlformats-package.relationships+xml"/>
  <Override PartName="/ppt/notesSlides/_rels/notesSlide78.xml.rels" ContentType="application/vnd.openxmlformats-package.relationships+xml"/>
  <Override PartName="/ppt/notesSlides/_rels/notesSlide79.xml.rels" ContentType="application/vnd.openxmlformats-package.relationships+xml"/>
  <Override PartName="/ppt/notesSlides/_rels/notesSlide80.xml.rels" ContentType="application/vnd.openxmlformats-package.relationships+xml"/>
  <Override PartName="/ppt/notesSlides/_rels/notesSlide81.xml.rels" ContentType="application/vnd.openxmlformats-package.relationships+xml"/>
  <Override PartName="/ppt/notesSlides/_rels/notesSlide82.xml.rels" ContentType="application/vnd.openxmlformats-package.relationships+xml"/>
  <Override PartName="/ppt/notesSlides/_rels/notesSlide83.xml.rels" ContentType="application/vnd.openxmlformats-package.relationships+xml"/>
  <Override PartName="/ppt/notesSlides/_rels/notesSlide84.xml.rels" ContentType="application/vnd.openxmlformats-package.relationships+xml"/>
  <Override PartName="/ppt/notesSlides/_rels/notesSlide85.xml.rels" ContentType="application/vnd.openxmlformats-package.relationships+xml"/>
  <Override PartName="/ppt/notesSlides/_rels/notesSlide86.xml.rels" ContentType="application/vnd.openxmlformats-package.relationships+xml"/>
  <Override PartName="/ppt/notesSlides/_rels/notesSlide87.xml.rels" ContentType="application/vnd.openxmlformats-package.relationships+xml"/>
  <Override PartName="/ppt/notesSlides/_rels/notesSlide88.xml.rels" ContentType="application/vnd.openxmlformats-package.relationships+xml"/>
  <Override PartName="/ppt/notesSlides/_rels/notesSlide89.xml.rels" ContentType="application/vnd.openxmlformats-package.relationships+xml"/>
  <Override PartName="/ppt/notesSlides/_rels/notesSlide90.xml.rels" ContentType="application/vnd.openxmlformats-package.relationships+xml"/>
  <Override PartName="/ppt/notesSlides/_rels/notesSlide91.xml.rels" ContentType="application/vnd.openxmlformats-package.relationships+xml"/>
  <Override PartName="/ppt/notesSlides/_rels/notesSlide92.xml.rels" ContentType="application/vnd.openxmlformats-package.relationships+xml"/>
  <Override PartName="/ppt/notesSlides/_rels/notesSlide93.xml.rels" ContentType="application/vnd.openxmlformats-package.relationships+xml"/>
  <Override PartName="/ppt/notesSlides/_rels/notesSlide94.xml.rels" ContentType="application/vnd.openxmlformats-package.relationships+xml"/>
  <Override PartName="/ppt/notesSlides/_rels/notesSlide95.xml.rels" ContentType="application/vnd.openxmlformats-package.relationships+xml"/>
  <Override PartName="/ppt/notesSlides/_rels/notesSlide96.xml.rels" ContentType="application/vnd.openxmlformats-package.relationships+xml"/>
  <Override PartName="/ppt/notesSlides/_rels/notesSlide97.xml.rels" ContentType="application/vnd.openxmlformats-package.relationships+xml"/>
  <Override PartName="/ppt/notesSlides/_rels/notesSlide98.xml.rels" ContentType="application/vnd.openxmlformats-package.relationships+xml"/>
  <Override PartName="/ppt/notesSlides/_rels/notesSlide99.xml.rels" ContentType="application/vnd.openxmlformats-package.relationships+xml"/>
  <Override PartName="/ppt/notesSlides/_rels/notesSlide100.xml.rels" ContentType="application/vnd.openxmlformats-package.relationships+xml"/>
  <Override PartName="/ppt/notesSlides/_rels/notesSlide101.xml.rels" ContentType="application/vnd.openxmlformats-package.relationships+xml"/>
  <Override PartName="/ppt/notesSlides/_rels/notesSlide102.xml.rels" ContentType="application/vnd.openxmlformats-package.relationships+xml"/>
  <Override PartName="/ppt/notesSlides/_rels/notesSlide103.xml.rels" ContentType="application/vnd.openxmlformats-package.relationships+xml"/>
  <Override PartName="/ppt/notesSlides/_rels/notesSlide104.xml.rels" ContentType="application/vnd.openxmlformats-package.relationships+xml"/>
  <Override PartName="/ppt/notesSlides/_rels/notesSlide105.xml.rels" ContentType="application/vnd.openxmlformats-package.relationships+xml"/>
  <Override PartName="/ppt/notesSlides/_rels/notesSlide106.xml.rels" ContentType="application/vnd.openxmlformats-package.relationships+xml"/>
  <Override PartName="/ppt/notesSlides/_rels/notesSlide107.xml.rels" ContentType="application/vnd.openxmlformats-package.relationships+xml"/>
  <Override PartName="/ppt/notesSlides/_rels/notesSlide108.xml.rels" ContentType="application/vnd.openxmlformats-package.relationships+xml"/>
  <Override PartName="/ppt/notesSlides/_rels/notesSlide109.xml.rels" ContentType="application/vnd.openxmlformats-package.relationships+xml"/>
  <Override PartName="/ppt/notesSlides/_rels/notesSlide110.xml.rels" ContentType="application/vnd.openxmlformats-package.relationships+xml"/>
  <Override PartName="/ppt/notesSlides/_rels/notesSlide111.xml.rels" ContentType="application/vnd.openxmlformats-package.relationships+xml"/>
  <Override PartName="/ppt/notesSlides/_rels/notesSlide112.xml.rels" ContentType="application/vnd.openxmlformats-package.relationships+xml"/>
  <Override PartName="/ppt/notesSlides/_rels/notesSlide113.xml.rels" ContentType="application/vnd.openxmlformats-package.relationships+xml"/>
  <Override PartName="/ppt/notesSlides/_rels/notesSlide114.xml.rels" ContentType="application/vnd.openxmlformats-package.relationships+xml"/>
  <Override PartName="/ppt/notesSlides/_rels/notesSlide115.xml.rels" ContentType="application/vnd.openxmlformats-package.relationships+xml"/>
  <Override PartName="/ppt/notesSlides/_rels/notesSlide116.xml.rels" ContentType="application/vnd.openxmlformats-package.relationships+xml"/>
  <Override PartName="/ppt/notesSlides/_rels/notesSlide117.xml.rels" ContentType="application/vnd.openxmlformats-package.relationships+xml"/>
  <Override PartName="/ppt/notesSlides/_rels/notesSlide118.xml.rels" ContentType="application/vnd.openxmlformats-package.relationships+xml"/>
  <Override PartName="/ppt/notesSlides/_rels/notesSlide119.xml.rels" ContentType="application/vnd.openxmlformats-package.relationships+xml"/>
  <Override PartName="/ppt/notesSlides/_rels/notesSlide120.xml.rels" ContentType="application/vnd.openxmlformats-package.relationships+xml"/>
  <Override PartName="/ppt/notesSlides/_rels/notesSlide125.xml.rels" ContentType="application/vnd.openxmlformats-package.relationships+xml"/>
  <Override PartName="/ppt/notesSlides/_rels/notesSlide126.xml.rels" ContentType="application/vnd.openxmlformats-package.relationships+xml"/>
  <Override PartName="/ppt/notesSlides/_rels/notesSlide127.xml.rels" ContentType="application/vnd.openxmlformats-package.relationships+xml"/>
  <Override PartName="/ppt/notesSlides/_rels/notesSlide128.xml.rels" ContentType="application/vnd.openxmlformats-package.relationships+xml"/>
  <Override PartName="/ppt/notesSlides/_rels/notesSlide129.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26.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slides/_rels/slide129.xml.rels" ContentType="application/vnd.openxmlformats-package.relationships+xml"/>
  <Override PartName="/ppt/slides/_rels/slide130.xml.rels" ContentType="application/vnd.openxmlformats-package.relationships+xml"/>
  <Override PartName="/ppt/slides/_rels/slide131.xml.rels" ContentType="application/vnd.openxmlformats-package.relationships+xml"/>
  <Override PartName="/ppt/media/image57.png" ContentType="image/png"/>
  <Override PartName="/ppt/media/image1.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70.png" ContentType="image/png"/>
  <Override PartName="/ppt/media/image71.png" ContentType="image/png"/>
  <Override PartName="/ppt/media/image5.png" ContentType="image/png"/>
  <Override PartName="/ppt/media/image72.png" ContentType="image/png"/>
  <Override PartName="/ppt/media/image6.png" ContentType="image/png"/>
  <Override PartName="/ppt/media/image73.png" ContentType="image/png"/>
  <Override PartName="/ppt/media/image7.png" ContentType="image/png"/>
  <Override PartName="/ppt/media/image74.png" ContentType="image/png"/>
  <Override PartName="/ppt/media/image8.png" ContentType="image/png"/>
  <Override PartName="/ppt/media/image75.png" ContentType="image/png"/>
  <Override PartName="/ppt/media/image9.png" ContentType="image/png"/>
  <Override PartName="/ppt/media/image10.jpeg" ContentType="image/jpeg"/>
  <Override PartName="/ppt/media/image56.png" ContentType="image/png"/>
  <Override PartName="/ppt/media/image66.png" ContentType="image/png"/>
  <Override PartName="/ppt/media/image11.jpeg" ContentType="image/jpe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100.png" ContentType="image/png"/>
  <Override PartName="/ppt/media/image28.png" ContentType="image/png"/>
  <Override PartName="/ppt/media/image101.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7.png" ContentType="image/png"/>
  <Override PartName="/ppt/media/image68.png" ContentType="image/png"/>
  <Override PartName="/ppt/media/image69.png" ContentType="image/png"/>
  <Override PartName="/ppt/media/image76.png" ContentType="image/png"/>
  <Override PartName="/ppt/media/image77.png" ContentType="image/png"/>
  <Override PartName="/ppt/media/image78.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jpeg" ContentType="image/jpeg"/>
  <Override PartName="/ppt/media/image107.png" ContentType="image/png"/>
  <Override PartName="/ppt/media/image108.png" ContentType="image/png"/>
  <Override PartName="/ppt/media/image109.png" ContentType="image/png"/>
  <Override PartName="/ppt/media/image110.jpeg" ContentType="image/jpeg"/>
  <Override PartName="/ppt/media/image111.jpeg" ContentType="image/jpeg"/>
  <Override PartName="/ppt/media/image112.jpeg" ContentType="image/jpeg"/>
  <Override PartName="/ppt/media/image113.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119"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20"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&lt;header&gt;</a:t>
            </a:r>
            <a:endParaRPr b="0" lang="en-US" sz="1400" strike="noStrike" u="none">
              <a:solidFill>
                <a:srgbClr val="000000"/>
              </a:solidFill>
              <a:effectLst/>
              <a:uFillTx/>
              <a:latin typeface="Times New Roman"/>
            </a:endParaRPr>
          </a:p>
        </p:txBody>
      </p:sp>
      <p:sp>
        <p:nvSpPr>
          <p:cNvPr id="121" name="PlaceHolder 4"/>
          <p:cNvSpPr>
            <a:spLocks noGrp="1"/>
          </p:cNvSpPr>
          <p:nvPr>
            <p:ph type="dt" idx="67"/>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
        <p:nvSpPr>
          <p:cNvPr id="122" name="PlaceHolder 5"/>
          <p:cNvSpPr>
            <a:spLocks noGrp="1"/>
          </p:cNvSpPr>
          <p:nvPr>
            <p:ph type="ftr" idx="68"/>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23" name="PlaceHolder 6"/>
          <p:cNvSpPr>
            <a:spLocks noGrp="1"/>
          </p:cNvSpPr>
          <p:nvPr>
            <p:ph type="sldNum" idx="69"/>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E6732496-F3EE-48ED-A2EB-53285ED879F5}" type="slidenum">
              <a:rPr b="0" lang="en-US" sz="1400" strike="noStrike" u="none">
                <a:solidFill>
                  <a:srgbClr val="000000"/>
                </a:solidFill>
                <a:effectLst/>
                <a:uFillTx/>
                <a:latin typeface="Times New Roman"/>
              </a:rPr>
              <a:t>&lt;number&gt;</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hyperlink" Target="https://www.educative.io/answers/what-is-the-tradeoff-between-bias-and-variance" TargetMode="External"/><Relationship Id="rId2" Type="http://schemas.openxmlformats.org/officeDocument/2006/relationships/slide" Target="../slides/slide114.xml"/><Relationship Id="rId3"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hyperlink" Target="https://www.youtube.com/watch?v=EuBBz3bI-aA" TargetMode="External"/><Relationship Id="rId2" Type="http://schemas.openxmlformats.org/officeDocument/2006/relationships/hyperlink" Target="https://www.youtube.com/c/joshstarmer/playlists" TargetMode="External"/><Relationship Id="rId3" Type="http://schemas.openxmlformats.org/officeDocument/2006/relationships/slide" Target="../slides/slide118.xml"/><Relationship Id="rId4"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hyperlink" Target="https://www.linkedin.com/pulse/difference-between-algorithm-model-machine-learning-yahya-abi-haidar/" TargetMode="External"/><Relationship Id="rId2" Type="http://schemas.openxmlformats.org/officeDocument/2006/relationships/hyperlink" Target="https://financetrain.com/difference-between-model-and-algorithm" TargetMode="External"/><Relationship Id="rId3" Type="http://schemas.openxmlformats.org/officeDocument/2006/relationships/slide" Target="../slides/slide119.xml"/><Relationship Id="rId4"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hyperlink" Target="https://www.statlearning.com/" TargetMode="External"/><Relationship Id="rId2" Type="http://schemas.openxmlformats.org/officeDocument/2006/relationships/hyperlink" Target="https://rpubs.com/ppaquay/65557" TargetMode="External"/><Relationship Id="rId3" Type="http://schemas.openxmlformats.org/officeDocument/2006/relationships/hyperlink" Target="https://rpubs.com/ppaquay/65557" TargetMode="External"/><Relationship Id="rId4" Type="http://schemas.openxmlformats.org/officeDocument/2006/relationships/slide" Target="../slides/slide120.xml"/><Relationship Id="rId5"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hyperlink" Target="https://www.linkedin.com/pulse/difference-between-algorithm-model-machine-learning-yahya-abi-haidar/" TargetMode="External"/><Relationship Id="rId2" Type="http://schemas.openxmlformats.org/officeDocument/2006/relationships/hyperlink" Target="https://financetrain.com/difference-between-model-and-algorithm" TargetMode="External"/><Relationship Id="rId3" Type="http://schemas.openxmlformats.org/officeDocument/2006/relationships/slide" Target="../slides/slide125.xml"/><Relationship Id="rId4"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hyperlink" Target="http://serc.carleton.edu/introgeo/interactive/examples/morrisonpuzzle.html" TargetMode="External"/><Relationship Id="rId2" Type="http://schemas.openxmlformats.org/officeDocument/2006/relationships/slide" Target="../slides/slide126.xml"/><Relationship Id="rId3"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hyperlink" Target="https://www.analytics-toolkit.com/glossary/statistical-model/" TargetMode="External"/><Relationship Id="rId2" Type="http://schemas.openxmlformats.org/officeDocument/2006/relationships/slide" Target="../slides/slide127.xml"/><Relationship Id="rId3"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s://en.wikipedia.org/wiki/List_of_spirals" TargetMode="External"/><Relationship Id="rId2" Type="http://schemas.openxmlformats.org/officeDocument/2006/relationships/hyperlink" Target="https://justcreative.com/how-to-use-the-golden-ratio-in-design-with-examples/" TargetMode="External"/><Relationship Id="rId3" Type="http://schemas.openxmlformats.org/officeDocument/2006/relationships/slide" Target="../slides/slide2.xml"/><Relationship Id="rId4"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hyperlink" Target="https://en.wikipedia.org/wiki/List_of_spirals" TargetMode="External"/><Relationship Id="rId2" Type="http://schemas.openxmlformats.org/officeDocument/2006/relationships/hyperlink" Target="https://justcreative.com/how-to-use-the-golden-ratio-in-design-with-examples/" TargetMode="External"/><Relationship Id="rId3" Type="http://schemas.openxmlformats.org/officeDocument/2006/relationships/hyperlink" Target="http://stat.wharton.upenn.edu/~lzhao/teaching/stat102/Sections/Lect3_SimpleRegression.pdf" TargetMode="External"/><Relationship Id="rId4" Type="http://schemas.openxmlformats.org/officeDocument/2006/relationships/slide" Target="../slides/slide3.xml"/><Relationship Id="rId5"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hyperlink" Target="https://medium.com/wwblog/reducible-vs-irreducible-error-e469036969fa" TargetMode="External"/><Relationship Id="rId2" Type="http://schemas.openxmlformats.org/officeDocument/2006/relationships/slide" Target="../slides/slide35.xml"/><Relationship Id="rId3"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hyperlink" Target="https://en.wikipedia.org/wiki/Predictive_modelling" TargetMode="External"/><Relationship Id="rId2" Type="http://schemas.openxmlformats.org/officeDocument/2006/relationships/slide" Target="../slides/slide39.xml"/><Relationship Id="rId3"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hyperlink" Target="https://www.analytics-toolkit.com/glossary/statistical-model/" TargetMode="External"/><Relationship Id="rId2" Type="http://schemas.openxmlformats.org/officeDocument/2006/relationships/slide" Target="../slides/slide4.xml"/><Relationship Id="rId3"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hyperlink" Target="https://en.wikipedia.org/wiki/Predictive_modelling" TargetMode="External"/><Relationship Id="rId2" Type="http://schemas.openxmlformats.org/officeDocument/2006/relationships/slide" Target="../slides/slide43.xml"/><Relationship Id="rId3"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hyperlink" Target="https://machinelearningmastery.com/no-free-lunch-theorem-for-machine-learning" TargetMode="External"/><Relationship Id="rId2" Type="http://schemas.openxmlformats.org/officeDocument/2006/relationships/hyperlink" Target="https://www.kdnuggets.com/2019/09/no-free-lunch-data-science.html" TargetMode="External"/><Relationship Id="rId3" Type="http://schemas.openxmlformats.org/officeDocument/2006/relationships/slide" Target="../slides/slide57.xml"/><Relationship Id="rId4"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hyperlink" Target="https://www.kdnuggets.com/2019/09/no-free-lunch-data-science.html" TargetMode="External"/><Relationship Id="rId2" Type="http://schemas.openxmlformats.org/officeDocument/2006/relationships/slide" Target="../slides/slide58.xml"/><Relationship Id="rId3"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hyperlink" Target="https://latex2png.com/" TargetMode="External"/><Relationship Id="rId2" Type="http://schemas.openxmlformats.org/officeDocument/2006/relationships/slide" Target="../slides/slide64.xml"/><Relationship Id="rId3"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hyperlink" Target="https://latex2png.com/" TargetMode="External"/><Relationship Id="rId2" Type="http://schemas.openxmlformats.org/officeDocument/2006/relationships/slide" Target="../slides/slide65.xml"/><Relationship Id="rId3"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hyperlink" Target="https://methods.sagepub.com/reference/dictionary-of-statistics-methodology/n8.xml" TargetMode="External"/><Relationship Id="rId2" Type="http://schemas.openxmlformats.org/officeDocument/2006/relationships/slide" Target="../slides/slide7.xml"/><Relationship Id="rId3" Type="http://schemas.openxmlformats.org/officeDocument/2006/relationships/notesMaster" Target="../notesMasters/notesMaster1.xml"/>
</Relationships>
</file>

<file path=ppt/notesSlides/_rels/notesSlide70.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7.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hyperlink" Target="http://www.stat.yale.edu/Courses/1997-98/101/ranvar.htm" TargetMode="External"/><Relationship Id="rId2" Type="http://schemas.openxmlformats.org/officeDocument/2006/relationships/slide" Target="../slides/slide8.xml"/><Relationship Id="rId3"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hyperlink" Target="https://www.youtube.com/watch?v=zUJbRO0Wavo&amp;t=82s" TargetMode="External"/><Relationship Id="rId2" Type="http://schemas.openxmlformats.org/officeDocument/2006/relationships/hyperlink" Target="https://www.cs.cornell.edu/courses/cs4780/2018fa/lectures/lecturenote12.html" TargetMode="External"/><Relationship Id="rId3" Type="http://schemas.openxmlformats.org/officeDocument/2006/relationships/hyperlink" Target="https://www.youtube.com/channel/UC7p_I0qxYZP94vhesuLAWNA" TargetMode="External"/><Relationship Id="rId4" Type="http://schemas.openxmlformats.org/officeDocument/2006/relationships/slide" Target="../slides/slide97.xml"/><Relationship Id="rId5"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hyperlink" Target="https://latex2png.com/" TargetMode="External"/><Relationship Id="rId2" Type="http://schemas.openxmlformats.org/officeDocument/2006/relationships/slide" Target="../slides/slide98.xml"/><Relationship Id="rId3"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7" name="PlaceHolder 1"/>
          <p:cNvSpPr>
            <a:spLocks noGrp="1"/>
          </p:cNvSpPr>
          <p:nvPr>
            <p:ph type="sldImg"/>
          </p:nvPr>
        </p:nvSpPr>
        <p:spPr>
          <a:xfrm>
            <a:off x="685800" y="1143000"/>
            <a:ext cx="5485680" cy="3085560"/>
          </a:xfrm>
          <a:prstGeom prst="rect">
            <a:avLst/>
          </a:prstGeom>
          <a:ln w="0">
            <a:noFill/>
          </a:ln>
        </p:spPr>
      </p:sp>
      <p:sp>
        <p:nvSpPr>
          <p:cNvPr id="108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089" name="PlaceHolder 3"/>
          <p:cNvSpPr>
            <a:spLocks noGrp="1"/>
          </p:cNvSpPr>
          <p:nvPr>
            <p:ph type="sldNum" idx="15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9CF1CE7-69AF-4F43-9D56-0757BA3F2E8F}"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4" name="PlaceHolder 1"/>
          <p:cNvSpPr>
            <a:spLocks noGrp="1"/>
          </p:cNvSpPr>
          <p:nvPr>
            <p:ph type="sldImg"/>
          </p:nvPr>
        </p:nvSpPr>
        <p:spPr>
          <a:xfrm>
            <a:off x="685800" y="1143000"/>
            <a:ext cx="5485680" cy="3085560"/>
          </a:xfrm>
          <a:prstGeom prst="rect">
            <a:avLst/>
          </a:prstGeom>
          <a:ln w="0">
            <a:noFill/>
          </a:ln>
        </p:spPr>
      </p:sp>
      <p:sp>
        <p:nvSpPr>
          <p:cNvPr id="111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ea typeface="Calibri"/>
              </a:rPr>
              <a:t>Further note</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116" name="PlaceHolder 3"/>
          <p:cNvSpPr>
            <a:spLocks noGrp="1"/>
          </p:cNvSpPr>
          <p:nvPr>
            <p:ph type="sldNum" idx="16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5A558E9-9253-4E3B-9D7F-28000CDAEE4A}"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4" name="PlaceHolder 1"/>
          <p:cNvSpPr>
            <a:spLocks noGrp="1"/>
          </p:cNvSpPr>
          <p:nvPr>
            <p:ph type="sldImg"/>
          </p:nvPr>
        </p:nvSpPr>
        <p:spPr>
          <a:xfrm>
            <a:off x="685800" y="1143000"/>
            <a:ext cx="5485680" cy="3085560"/>
          </a:xfrm>
          <a:prstGeom prst="rect">
            <a:avLst/>
          </a:prstGeom>
          <a:ln w="0">
            <a:noFill/>
          </a:ln>
        </p:spPr>
      </p:sp>
      <p:sp>
        <p:nvSpPr>
          <p:cNvPr id="138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86" name="PlaceHolder 3"/>
          <p:cNvSpPr>
            <a:spLocks noGrp="1"/>
          </p:cNvSpPr>
          <p:nvPr>
            <p:ph type="sldNum" idx="25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36D0A57-4953-4938-A3F5-E9A7571E41D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7" name="PlaceHolder 1"/>
          <p:cNvSpPr>
            <a:spLocks noGrp="1"/>
          </p:cNvSpPr>
          <p:nvPr>
            <p:ph type="sldImg"/>
          </p:nvPr>
        </p:nvSpPr>
        <p:spPr>
          <a:xfrm>
            <a:off x="685800" y="1143000"/>
            <a:ext cx="5485680" cy="3085560"/>
          </a:xfrm>
          <a:prstGeom prst="rect">
            <a:avLst/>
          </a:prstGeom>
          <a:ln w="0">
            <a:noFill/>
          </a:ln>
        </p:spPr>
      </p:sp>
      <p:sp>
        <p:nvSpPr>
          <p:cNvPr id="138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As the flexibility of the statistical learning method increases, we observe a monotone decrease in the training MSE and a U-shape in the test MSE."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"This is a fundamental property of statistical learning that holds regardless of the particular data set at hand and regardless of the statistical method being used."</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"As model flexibility increases, training MSE will decrease, but the test MSE may not.</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89" name="PlaceHolder 3"/>
          <p:cNvSpPr>
            <a:spLocks noGrp="1"/>
          </p:cNvSpPr>
          <p:nvPr>
            <p:ph type="sldNum" idx="25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7BCCAE7-6B72-4EFC-B84F-D350DC075BD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0" name="PlaceHolder 1"/>
          <p:cNvSpPr>
            <a:spLocks noGrp="1"/>
          </p:cNvSpPr>
          <p:nvPr>
            <p:ph type="sldImg"/>
          </p:nvPr>
        </p:nvSpPr>
        <p:spPr>
          <a:xfrm>
            <a:off x="685800" y="1143000"/>
            <a:ext cx="5485680" cy="3085560"/>
          </a:xfrm>
          <a:prstGeom prst="rect">
            <a:avLst/>
          </a:prstGeom>
          <a:ln w="0">
            <a:noFill/>
          </a:ln>
        </p:spPr>
      </p:sp>
      <p:sp>
        <p:nvSpPr>
          <p:cNvPr id="139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As the flexibility of the statistical learning method increases, we observe a monotone decrease in the training MSE and a U-shape in the test MSE."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"This is a fundamental property of statistical learning that holds regardless of the particular data set at hand and regardless of the statistical method being used."</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"As model flexibility increases, training MSE will decrease, but the test MSE may not.</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92" name="PlaceHolder 3"/>
          <p:cNvSpPr>
            <a:spLocks noGrp="1"/>
          </p:cNvSpPr>
          <p:nvPr>
            <p:ph type="sldNum" idx="25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DF011E4-D19D-439C-8DC0-157290E1191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3" name="PlaceHolder 1"/>
          <p:cNvSpPr>
            <a:spLocks noGrp="1"/>
          </p:cNvSpPr>
          <p:nvPr>
            <p:ph type="sldImg"/>
          </p:nvPr>
        </p:nvSpPr>
        <p:spPr>
          <a:xfrm>
            <a:off x="685800" y="1143000"/>
            <a:ext cx="5485680" cy="3085560"/>
          </a:xfrm>
          <a:prstGeom prst="rect">
            <a:avLst/>
          </a:prstGeom>
          <a:ln w="0">
            <a:noFill/>
          </a:ln>
        </p:spPr>
      </p:sp>
      <p:sp>
        <p:nvSpPr>
          <p:cNvPr id="139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95" name="PlaceHolder 3"/>
          <p:cNvSpPr>
            <a:spLocks noGrp="1"/>
          </p:cNvSpPr>
          <p:nvPr>
            <p:ph type="sldNum" idx="25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7DD8B41-4277-4F16-AB96-3905E66A892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6" name="PlaceHolder 1"/>
          <p:cNvSpPr>
            <a:spLocks noGrp="1"/>
          </p:cNvSpPr>
          <p:nvPr>
            <p:ph type="sldImg"/>
          </p:nvPr>
        </p:nvSpPr>
        <p:spPr>
          <a:xfrm>
            <a:off x="685800" y="1143000"/>
            <a:ext cx="5485680" cy="3085560"/>
          </a:xfrm>
          <a:prstGeom prst="rect">
            <a:avLst/>
          </a:prstGeom>
          <a:ln w="0">
            <a:noFill/>
          </a:ln>
        </p:spPr>
      </p:sp>
      <p:sp>
        <p:nvSpPr>
          <p:cNvPr id="139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98" name="PlaceHolder 3"/>
          <p:cNvSpPr>
            <a:spLocks noGrp="1"/>
          </p:cNvSpPr>
          <p:nvPr>
            <p:ph type="sldNum" idx="25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3CCB8C6-533A-4AA6-901D-1E1F37A58D9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9" name="PlaceHolder 1"/>
          <p:cNvSpPr>
            <a:spLocks noGrp="1"/>
          </p:cNvSpPr>
          <p:nvPr>
            <p:ph type="sldImg"/>
          </p:nvPr>
        </p:nvSpPr>
        <p:spPr>
          <a:xfrm>
            <a:off x="685800" y="1143000"/>
            <a:ext cx="5485680" cy="3085560"/>
          </a:xfrm>
          <a:prstGeom prst="rect">
            <a:avLst/>
          </a:prstGeom>
          <a:ln w="0">
            <a:noFill/>
          </a:ln>
        </p:spPr>
      </p:sp>
      <p:sp>
        <p:nvSpPr>
          <p:cNvPr id="140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As the flexibility of the statistical learning method increases, we observe a monotone decrease in the training MSE and a U-shape in the test MSE."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"This is a fundamental property of statistical learning that holds regardless of the particular data set at hand and regardless of the statistical method being used."</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"As model flexibility increases, training MSE will decrease, but the test MSE may not.</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01" name="PlaceHolder 3"/>
          <p:cNvSpPr>
            <a:spLocks noGrp="1"/>
          </p:cNvSpPr>
          <p:nvPr>
            <p:ph type="sldNum" idx="25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B8B28E5-C1C6-439C-9585-368BB111F9C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PlaceHolder 1"/>
          <p:cNvSpPr>
            <a:spLocks noGrp="1"/>
          </p:cNvSpPr>
          <p:nvPr>
            <p:ph type="sldImg"/>
          </p:nvPr>
        </p:nvSpPr>
        <p:spPr>
          <a:xfrm>
            <a:off x="685800" y="1143000"/>
            <a:ext cx="5485680" cy="3085560"/>
          </a:xfrm>
          <a:prstGeom prst="rect">
            <a:avLst/>
          </a:prstGeom>
          <a:ln w="0">
            <a:noFill/>
          </a:ln>
        </p:spPr>
      </p:sp>
      <p:sp>
        <p:nvSpPr>
          <p:cNvPr id="140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04" name="PlaceHolder 3"/>
          <p:cNvSpPr>
            <a:spLocks noGrp="1"/>
          </p:cNvSpPr>
          <p:nvPr>
            <p:ph type="sldNum" idx="25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74AF2E2-93A9-4D2C-B0BA-8F346A7722A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5" name="PlaceHolder 1"/>
          <p:cNvSpPr>
            <a:spLocks noGrp="1"/>
          </p:cNvSpPr>
          <p:nvPr>
            <p:ph type="sldImg"/>
          </p:nvPr>
        </p:nvSpPr>
        <p:spPr>
          <a:xfrm>
            <a:off x="685800" y="1143000"/>
            <a:ext cx="5485680" cy="3085560"/>
          </a:xfrm>
          <a:prstGeom prst="rect">
            <a:avLst/>
          </a:prstGeom>
          <a:ln w="0">
            <a:noFill/>
          </a:ln>
        </p:spPr>
      </p:sp>
      <p:sp>
        <p:nvSpPr>
          <p:cNvPr id="140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07" name="PlaceHolder 3"/>
          <p:cNvSpPr>
            <a:spLocks noGrp="1"/>
          </p:cNvSpPr>
          <p:nvPr>
            <p:ph type="sldNum" idx="25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5D8E14B-1DC1-4297-95B9-08CAE1AF672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PlaceHolder 1"/>
          <p:cNvSpPr>
            <a:spLocks noGrp="1"/>
          </p:cNvSpPr>
          <p:nvPr>
            <p:ph type="sldImg"/>
          </p:nvPr>
        </p:nvSpPr>
        <p:spPr>
          <a:xfrm>
            <a:off x="685800" y="1143000"/>
            <a:ext cx="5485680" cy="3085560"/>
          </a:xfrm>
          <a:prstGeom prst="rect">
            <a:avLst/>
          </a:prstGeom>
          <a:ln w="0">
            <a:noFill/>
          </a:ln>
        </p:spPr>
      </p:sp>
      <p:sp>
        <p:nvSpPr>
          <p:cNvPr id="140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10" name="PlaceHolder 3"/>
          <p:cNvSpPr>
            <a:spLocks noGrp="1"/>
          </p:cNvSpPr>
          <p:nvPr>
            <p:ph type="sldNum" idx="25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881B76D-0290-4D28-9ED3-0508A356F44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1" name="PlaceHolder 1"/>
          <p:cNvSpPr>
            <a:spLocks noGrp="1"/>
          </p:cNvSpPr>
          <p:nvPr>
            <p:ph type="sldImg"/>
          </p:nvPr>
        </p:nvSpPr>
        <p:spPr>
          <a:xfrm>
            <a:off x="685800" y="1143000"/>
            <a:ext cx="5485680" cy="3085560"/>
          </a:xfrm>
          <a:prstGeom prst="rect">
            <a:avLst/>
          </a:prstGeom>
          <a:ln w="0">
            <a:noFill/>
          </a:ln>
        </p:spPr>
      </p:sp>
      <p:sp>
        <p:nvSpPr>
          <p:cNvPr id="141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13" name="PlaceHolder 3"/>
          <p:cNvSpPr>
            <a:spLocks noGrp="1"/>
          </p:cNvSpPr>
          <p:nvPr>
            <p:ph type="sldNum" idx="25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EAB9CE6-AFD1-41FC-970E-0B08D3B4E8D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7" name="PlaceHolder 1"/>
          <p:cNvSpPr>
            <a:spLocks noGrp="1"/>
          </p:cNvSpPr>
          <p:nvPr>
            <p:ph type="sldImg"/>
          </p:nvPr>
        </p:nvSpPr>
        <p:spPr>
          <a:xfrm>
            <a:off x="685800" y="1143000"/>
            <a:ext cx="5485680" cy="3085560"/>
          </a:xfrm>
          <a:prstGeom prst="rect">
            <a:avLst/>
          </a:prstGeom>
          <a:ln w="0">
            <a:noFill/>
          </a:ln>
        </p:spPr>
      </p:sp>
      <p:sp>
        <p:nvSpPr>
          <p:cNvPr id="111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119" name="PlaceHolder 3"/>
          <p:cNvSpPr>
            <a:spLocks noGrp="1"/>
          </p:cNvSpPr>
          <p:nvPr>
            <p:ph type="sldNum" idx="16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7D0FCDA-A7D5-4E67-9A79-39A181475C90}"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4" name="PlaceHolder 1"/>
          <p:cNvSpPr>
            <a:spLocks noGrp="1"/>
          </p:cNvSpPr>
          <p:nvPr>
            <p:ph type="sldImg"/>
          </p:nvPr>
        </p:nvSpPr>
        <p:spPr>
          <a:xfrm>
            <a:off x="685800" y="1143000"/>
            <a:ext cx="5485680" cy="3085560"/>
          </a:xfrm>
          <a:prstGeom prst="rect">
            <a:avLst/>
          </a:prstGeom>
          <a:ln w="0">
            <a:noFill/>
          </a:ln>
        </p:spPr>
      </p:sp>
      <p:sp>
        <p:nvSpPr>
          <p:cNvPr id="141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16" name="PlaceHolder 3"/>
          <p:cNvSpPr>
            <a:spLocks noGrp="1"/>
          </p:cNvSpPr>
          <p:nvPr>
            <p:ph type="sldNum" idx="26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C5110F5-C184-4E6A-97C7-E398CC3C9E4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7" name="PlaceHolder 1"/>
          <p:cNvSpPr>
            <a:spLocks noGrp="1"/>
          </p:cNvSpPr>
          <p:nvPr>
            <p:ph type="sldImg"/>
          </p:nvPr>
        </p:nvSpPr>
        <p:spPr>
          <a:xfrm>
            <a:off x="685800" y="1143000"/>
            <a:ext cx="5485680" cy="3085560"/>
          </a:xfrm>
          <a:prstGeom prst="rect">
            <a:avLst/>
          </a:prstGeom>
          <a:ln w="0">
            <a:noFill/>
          </a:ln>
        </p:spPr>
      </p:sp>
      <p:sp>
        <p:nvSpPr>
          <p:cNvPr id="141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19" name="PlaceHolder 3"/>
          <p:cNvSpPr>
            <a:spLocks noGrp="1"/>
          </p:cNvSpPr>
          <p:nvPr>
            <p:ph type="sldNum" idx="26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7EF0E5E-B6DD-498A-878C-BA77E496309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0" name="PlaceHolder 1"/>
          <p:cNvSpPr>
            <a:spLocks noGrp="1"/>
          </p:cNvSpPr>
          <p:nvPr>
            <p:ph type="sldImg"/>
          </p:nvPr>
        </p:nvSpPr>
        <p:spPr>
          <a:xfrm>
            <a:off x="685800" y="1143000"/>
            <a:ext cx="5485680" cy="3085560"/>
          </a:xfrm>
          <a:prstGeom prst="rect">
            <a:avLst/>
          </a:prstGeom>
          <a:ln w="0">
            <a:noFill/>
          </a:ln>
        </p:spPr>
      </p:sp>
      <p:sp>
        <p:nvSpPr>
          <p:cNvPr id="142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22" name="PlaceHolder 3"/>
          <p:cNvSpPr>
            <a:spLocks noGrp="1"/>
          </p:cNvSpPr>
          <p:nvPr>
            <p:ph type="sldNum" idx="26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70DF7D0-EF8A-4F39-9860-145AB3B2C4F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3" name="PlaceHolder 1"/>
          <p:cNvSpPr>
            <a:spLocks noGrp="1"/>
          </p:cNvSpPr>
          <p:nvPr>
            <p:ph type="sldImg"/>
          </p:nvPr>
        </p:nvSpPr>
        <p:spPr>
          <a:xfrm>
            <a:off x="685800" y="1143000"/>
            <a:ext cx="5485680" cy="3085560"/>
          </a:xfrm>
          <a:prstGeom prst="rect">
            <a:avLst/>
          </a:prstGeom>
          <a:ln w="0">
            <a:noFill/>
          </a:ln>
        </p:spPr>
      </p:sp>
      <p:sp>
        <p:nvSpPr>
          <p:cNvPr id="142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25" name="PlaceHolder 3"/>
          <p:cNvSpPr>
            <a:spLocks noGrp="1"/>
          </p:cNvSpPr>
          <p:nvPr>
            <p:ph type="sldNum" idx="26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04774EF-9D3C-4E8A-9066-E4942454B08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6" name="PlaceHolder 1"/>
          <p:cNvSpPr>
            <a:spLocks noGrp="1"/>
          </p:cNvSpPr>
          <p:nvPr>
            <p:ph type="sldImg"/>
          </p:nvPr>
        </p:nvSpPr>
        <p:spPr>
          <a:xfrm>
            <a:off x="685800" y="1143000"/>
            <a:ext cx="5485680" cy="3085560"/>
          </a:xfrm>
          <a:prstGeom prst="rect">
            <a:avLst/>
          </a:prstGeom>
          <a:ln w="0">
            <a:noFill/>
          </a:ln>
        </p:spPr>
      </p:sp>
      <p:sp>
        <p:nvSpPr>
          <p:cNvPr id="142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https://www.educative.io/answers/what-is-the-tradeoff-between-bias-and-variance</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1428" name="PlaceHolder 3"/>
          <p:cNvSpPr>
            <a:spLocks noGrp="1"/>
          </p:cNvSpPr>
          <p:nvPr>
            <p:ph type="sldNum" idx="26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4F1A8C4-BAB3-439C-A9CB-ADEC01A18B6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9" name="PlaceHolder 1"/>
          <p:cNvSpPr>
            <a:spLocks noGrp="1"/>
          </p:cNvSpPr>
          <p:nvPr>
            <p:ph type="sldImg"/>
          </p:nvPr>
        </p:nvSpPr>
        <p:spPr>
          <a:xfrm>
            <a:off x="685800" y="1143000"/>
            <a:ext cx="5485680" cy="3085560"/>
          </a:xfrm>
          <a:prstGeom prst="rect">
            <a:avLst/>
          </a:prstGeom>
          <a:ln w="0">
            <a:noFill/>
          </a:ln>
        </p:spPr>
      </p:sp>
      <p:sp>
        <p:nvSpPr>
          <p:cNvPr id="143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31" name="PlaceHolder 3"/>
          <p:cNvSpPr>
            <a:spLocks noGrp="1"/>
          </p:cNvSpPr>
          <p:nvPr>
            <p:ph type="sldNum" idx="26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65EC73B-3C03-4666-A229-59F51B7ABE1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2" name="PlaceHolder 1"/>
          <p:cNvSpPr>
            <a:spLocks noGrp="1"/>
          </p:cNvSpPr>
          <p:nvPr>
            <p:ph type="sldImg"/>
          </p:nvPr>
        </p:nvSpPr>
        <p:spPr>
          <a:xfrm>
            <a:off x="685800" y="1143000"/>
            <a:ext cx="5485680" cy="3085560"/>
          </a:xfrm>
          <a:prstGeom prst="rect">
            <a:avLst/>
          </a:prstGeom>
          <a:ln w="0">
            <a:noFill/>
          </a:ln>
        </p:spPr>
      </p:sp>
      <p:sp>
        <p:nvSpPr>
          <p:cNvPr id="143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"it is easy to obtain a method with extremely low bias but high variance (for instance, by drawing a curve that passes through every single training observation) or a method with a very low variance but high bias (by fitting a horizontal line to the data)."</a:t>
            </a:r>
            <a:endParaRPr b="0" lang="en-US" sz="2000" strike="noStrike" u="none">
              <a:solidFill>
                <a:srgbClr val="000000"/>
              </a:solidFill>
              <a:effectLst/>
              <a:uFillTx/>
              <a:latin typeface="Arial"/>
            </a:endParaRPr>
          </a:p>
        </p:txBody>
      </p:sp>
      <p:sp>
        <p:nvSpPr>
          <p:cNvPr id="1434" name="PlaceHolder 3"/>
          <p:cNvSpPr>
            <a:spLocks noGrp="1"/>
          </p:cNvSpPr>
          <p:nvPr>
            <p:ph type="sldNum" idx="26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311F9F0-D5CA-4F51-A4C2-90EDD54ECBA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5" name="PlaceHolder 1"/>
          <p:cNvSpPr>
            <a:spLocks noGrp="1"/>
          </p:cNvSpPr>
          <p:nvPr>
            <p:ph type="sldImg"/>
          </p:nvPr>
        </p:nvSpPr>
        <p:spPr>
          <a:xfrm>
            <a:off x="685800" y="1143000"/>
            <a:ext cx="5485680" cy="3085560"/>
          </a:xfrm>
          <a:prstGeom prst="rect">
            <a:avLst/>
          </a:prstGeom>
          <a:ln w="0">
            <a:noFill/>
          </a:ln>
        </p:spPr>
      </p:sp>
      <p:sp>
        <p:nvSpPr>
          <p:cNvPr id="143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"it is easy to obtain a method with extremely low bias but high variance (for instance, by drawing a curve that passes through every single training observation) or a method with a very low variance but high bias (by fitting a horizontal line to the data)."</a:t>
            </a:r>
            <a:endParaRPr b="0" lang="en-US" sz="2000" strike="noStrike" u="none">
              <a:solidFill>
                <a:srgbClr val="000000"/>
              </a:solidFill>
              <a:effectLst/>
              <a:uFillTx/>
              <a:latin typeface="Arial"/>
            </a:endParaRPr>
          </a:p>
        </p:txBody>
      </p:sp>
      <p:sp>
        <p:nvSpPr>
          <p:cNvPr id="1437" name="PlaceHolder 3"/>
          <p:cNvSpPr>
            <a:spLocks noGrp="1"/>
          </p:cNvSpPr>
          <p:nvPr>
            <p:ph type="sldNum" idx="26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D0F4EEA-F3DD-44DB-A409-A0CB18180ED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8" name="PlaceHolder 1"/>
          <p:cNvSpPr>
            <a:spLocks noGrp="1"/>
          </p:cNvSpPr>
          <p:nvPr>
            <p:ph type="sldImg"/>
          </p:nvPr>
        </p:nvSpPr>
        <p:spPr>
          <a:xfrm>
            <a:off x="685800" y="1143000"/>
            <a:ext cx="5485680" cy="3085560"/>
          </a:xfrm>
          <a:prstGeom prst="rect">
            <a:avLst/>
          </a:prstGeom>
          <a:ln w="0">
            <a:noFill/>
          </a:ln>
        </p:spPr>
      </p:sp>
      <p:sp>
        <p:nvSpPr>
          <p:cNvPr id="143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Resources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https://www.youtube.com/watch?v=EuBBz3bI-aA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Entire playlists dedicated to Machine Learning and Data Science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https://www.youtube.com/c/joshstarmer/playlists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40" name="PlaceHolder 3"/>
          <p:cNvSpPr>
            <a:spLocks noGrp="1"/>
          </p:cNvSpPr>
          <p:nvPr>
            <p:ph type="sldNum" idx="26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5780D4E-F9B0-4E06-A165-FD5B8ED3828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1" name="PlaceHolder 1"/>
          <p:cNvSpPr>
            <a:spLocks noGrp="1"/>
          </p:cNvSpPr>
          <p:nvPr>
            <p:ph type="sldImg"/>
          </p:nvPr>
        </p:nvSpPr>
        <p:spPr>
          <a:xfrm>
            <a:off x="685800" y="1143000"/>
            <a:ext cx="5485680" cy="3085560"/>
          </a:xfrm>
          <a:prstGeom prst="rect">
            <a:avLst/>
          </a:prstGeom>
          <a:ln w="0">
            <a:noFill/>
          </a:ln>
        </p:spPr>
      </p:sp>
      <p:sp>
        <p:nvSpPr>
          <p:cNvPr id="144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https://www.linkedin.com/pulse/difference-between-algorithm-model-machine-learning-yahya-abi-haidar/</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https://financetrain.com/difference-between-model-and-algorithm</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1443" name="PlaceHolder 3"/>
          <p:cNvSpPr>
            <a:spLocks noGrp="1"/>
          </p:cNvSpPr>
          <p:nvPr>
            <p:ph type="sldNum" idx="26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CB40328-A8B2-42DF-9617-A35C6C8BB3E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0" name="PlaceHolder 1"/>
          <p:cNvSpPr>
            <a:spLocks noGrp="1"/>
          </p:cNvSpPr>
          <p:nvPr>
            <p:ph type="sldImg"/>
          </p:nvPr>
        </p:nvSpPr>
        <p:spPr>
          <a:xfrm>
            <a:off x="685800" y="1143000"/>
            <a:ext cx="5485680" cy="3085560"/>
          </a:xfrm>
          <a:prstGeom prst="rect">
            <a:avLst/>
          </a:prstGeom>
          <a:ln w="0">
            <a:noFill/>
          </a:ln>
        </p:spPr>
      </p:sp>
      <p:sp>
        <p:nvSpPr>
          <p:cNvPr id="112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"It is not possible for our client to directly increase sales of the product. On the other hand, they can control the advertising expenditure in each of the three media. Therefore, if we determine that there is an association between advertising and sales, then we can instruct our client to adjust advertising budgets, thereby indirectly increasing sales. In other words, our goal is to develop an accurate model that can be used to predict sales on the basis of the three media budgets."</a:t>
            </a:r>
            <a:endParaRPr b="0" lang="en-US" sz="2000" strike="noStrike" u="none">
              <a:solidFill>
                <a:srgbClr val="000000"/>
              </a:solidFill>
              <a:effectLst/>
              <a:uFillTx/>
              <a:latin typeface="Arial"/>
            </a:endParaRPr>
          </a:p>
        </p:txBody>
      </p:sp>
      <p:sp>
        <p:nvSpPr>
          <p:cNvPr id="1122" name="PlaceHolder 3"/>
          <p:cNvSpPr>
            <a:spLocks noGrp="1"/>
          </p:cNvSpPr>
          <p:nvPr>
            <p:ph type="sldNum" idx="16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166F560-578A-41E0-AEF6-A7161F05AB95}"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4" name="PlaceHolder 1"/>
          <p:cNvSpPr>
            <a:spLocks noGrp="1"/>
          </p:cNvSpPr>
          <p:nvPr>
            <p:ph type="sldImg"/>
          </p:nvPr>
        </p:nvSpPr>
        <p:spPr>
          <a:xfrm>
            <a:off x="685800" y="1143000"/>
            <a:ext cx="5485680" cy="3085560"/>
          </a:xfrm>
          <a:prstGeom prst="rect">
            <a:avLst/>
          </a:prstGeom>
          <a:ln w="0">
            <a:noFill/>
          </a:ln>
        </p:spPr>
      </p:sp>
      <p:sp>
        <p:nvSpPr>
          <p:cNvPr id="144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Questions from  </a:t>
            </a:r>
            <a:r>
              <a:rPr b="0" lang="en-US" sz="2000" strike="noStrike" u="sng">
                <a:solidFill>
                  <a:srgbClr val="000000"/>
                </a:solidFill>
                <a:effectLst/>
                <a:uFillTx/>
                <a:latin typeface="Arial"/>
                <a:hlinkClick r:id="rId1"/>
              </a:rPr>
              <a:t>https://www.statlearning.com/</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Partial Answers </a:t>
            </a:r>
            <a:r>
              <a:rPr b="0" lang="en-US" sz="2000" strike="noStrike" u="sng">
                <a:solidFill>
                  <a:srgbClr val="000000"/>
                </a:solidFill>
                <a:effectLst/>
                <a:uFillTx/>
                <a:latin typeface="Arial"/>
                <a:hlinkClick r:id="rId2"/>
              </a:rPr>
              <a:t>https</a:t>
            </a:r>
            <a:r>
              <a:rPr b="0" lang="en-US" sz="2000" strike="noStrike" u="sng">
                <a:solidFill>
                  <a:srgbClr val="000000"/>
                </a:solidFill>
                <a:effectLst/>
                <a:uFillTx/>
                <a:latin typeface="Arial"/>
                <a:hlinkClick r:id="rId3"/>
              </a:rPr>
              <a:t>://rpubs.com/ppaquay/65557</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1446" name="PlaceHolder 3"/>
          <p:cNvSpPr>
            <a:spLocks noGrp="1"/>
          </p:cNvSpPr>
          <p:nvPr>
            <p:ph type="sldNum" idx="27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A911918-8C9A-4C54-8136-6B3D90FCA39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7" name="PlaceHolder 1"/>
          <p:cNvSpPr>
            <a:spLocks noGrp="1"/>
          </p:cNvSpPr>
          <p:nvPr>
            <p:ph type="sldImg"/>
          </p:nvPr>
        </p:nvSpPr>
        <p:spPr>
          <a:xfrm>
            <a:off x="685800" y="1143000"/>
            <a:ext cx="5485680" cy="3085560"/>
          </a:xfrm>
          <a:prstGeom prst="rect">
            <a:avLst/>
          </a:prstGeom>
          <a:ln w="0">
            <a:noFill/>
          </a:ln>
        </p:spPr>
      </p:sp>
      <p:sp>
        <p:nvSpPr>
          <p:cNvPr id="144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https://www.linkedin.com/pulse/difference-between-algorithm-model-machine-learning-yahya-abi-haidar/</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https://financetrain.com/difference-between-model-and-algorithm</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1449" name="PlaceHolder 3"/>
          <p:cNvSpPr>
            <a:spLocks noGrp="1"/>
          </p:cNvSpPr>
          <p:nvPr>
            <p:ph type="sldNum" idx="27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AF30A86-AC4D-4CFE-9410-BDE4F9A767F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PlaceHolder 1"/>
          <p:cNvSpPr>
            <a:spLocks noGrp="1"/>
          </p:cNvSpPr>
          <p:nvPr>
            <p:ph type="sldImg"/>
          </p:nvPr>
        </p:nvSpPr>
        <p:spPr>
          <a:xfrm>
            <a:off x="685800" y="1143000"/>
            <a:ext cx="5485680" cy="3085560"/>
          </a:xfrm>
          <a:prstGeom prst="rect">
            <a:avLst/>
          </a:prstGeom>
          <a:ln w="0">
            <a:noFill/>
          </a:ln>
        </p:spPr>
      </p:sp>
      <p:sp>
        <p:nvSpPr>
          <p:cNvPr id="145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ea typeface="Calibri"/>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Cite</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Macdonald, H. (2004) Geologic Puzzles: Morrison Formation, </a:t>
            </a:r>
            <a:r>
              <a:rPr b="0" i="1" lang="en-US" sz="2000" strike="noStrike" u="none">
                <a:solidFill>
                  <a:srgbClr val="000000"/>
                </a:solidFill>
                <a:effectLst/>
                <a:uFillTx/>
                <a:latin typeface="Arial"/>
                <a:ea typeface="Calibri"/>
              </a:rPr>
              <a:t>Starting Point</a:t>
            </a:r>
            <a:r>
              <a:rPr b="0" lang="en-US" sz="2000" strike="noStrike" u="none">
                <a:solidFill>
                  <a:srgbClr val="000000"/>
                </a:solidFill>
                <a:effectLst/>
                <a:uFillTx/>
                <a:latin typeface="Arial"/>
                <a:ea typeface="Calibri"/>
              </a:rPr>
              <a:t>. Retrieved Sept 9, 2004, from </a:t>
            </a:r>
            <a:r>
              <a:rPr b="0" lang="en-US" sz="2000" strike="noStrike" u="sng">
                <a:solidFill>
                  <a:srgbClr val="000000"/>
                </a:solidFill>
                <a:effectLst/>
                <a:uFillTx/>
                <a:latin typeface="Arial"/>
                <a:ea typeface="Calibri"/>
                <a:hlinkClick r:id="rId1"/>
              </a:rPr>
              <a:t>http://serc.carleton.edu/introgeo/interactive/examples/morrisonpuzzle.html</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p:txBody>
      </p:sp>
      <p:sp>
        <p:nvSpPr>
          <p:cNvPr id="1452" name="PlaceHolder 3"/>
          <p:cNvSpPr>
            <a:spLocks noGrp="1"/>
          </p:cNvSpPr>
          <p:nvPr>
            <p:ph type="sldNum" idx="27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69B0661-33FF-485D-8952-ABD044C6449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3" name="PlaceHolder 1"/>
          <p:cNvSpPr>
            <a:spLocks noGrp="1"/>
          </p:cNvSpPr>
          <p:nvPr>
            <p:ph type="sldImg"/>
          </p:nvPr>
        </p:nvSpPr>
        <p:spPr>
          <a:xfrm>
            <a:off x="685800" y="1143000"/>
            <a:ext cx="5485680" cy="3085560"/>
          </a:xfrm>
          <a:prstGeom prst="rect">
            <a:avLst/>
          </a:prstGeom>
          <a:ln w="0">
            <a:noFill/>
          </a:ln>
        </p:spPr>
      </p:sp>
      <p:sp>
        <p:nvSpPr>
          <p:cNvPr id="145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https://www.analytics-toolkit.com/glossary/statistical-model/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Prominent statistician George Box famously remarked that "All models are false, but some are useful!" which is sometimes misunderstood by focusing on the first part and interpreting it as meaning that nothing can be learned through statistical models while completely forgetting the second part. However, the first part is a mere truism: a model is by definition an imperfect representation of a complex mechanism. The second part, however, is what is really interesting and it tells us that we can use models to guide decisions in the real world. The quote that gives the most context is in fact: "Remember that all models are wrong; the practical question is how wrong do they have to be to not be useful." [1] which obviously shifts the focus from the first part to the issue of mis-specification testing (testing for departures in assumptions).</a:t>
            </a:r>
            <a:endParaRPr b="0" lang="en-US" sz="2000" strike="noStrike" u="none">
              <a:solidFill>
                <a:srgbClr val="000000"/>
              </a:solidFill>
              <a:effectLst/>
              <a:uFillTx/>
              <a:latin typeface="Arial"/>
            </a:endParaRPr>
          </a:p>
          <a:p>
            <a:pPr indent="0">
              <a:lnSpc>
                <a:spcPct val="100000"/>
              </a:lnSpc>
              <a:buNone/>
              <a:tabLst>
                <a:tab algn="l" pos="0"/>
              </a:tabLst>
            </a:pPr>
            <a:br>
              <a:rPr sz="2000"/>
            </a:br>
            <a:endParaRPr b="0" lang="en-US" sz="2000" strike="noStrike" u="none">
              <a:solidFill>
                <a:srgbClr val="000000"/>
              </a:solidFill>
              <a:effectLst/>
              <a:uFillTx/>
              <a:latin typeface="Arial"/>
            </a:endParaRPr>
          </a:p>
        </p:txBody>
      </p:sp>
      <p:sp>
        <p:nvSpPr>
          <p:cNvPr id="1455" name="PlaceHolder 3"/>
          <p:cNvSpPr>
            <a:spLocks noGrp="1"/>
          </p:cNvSpPr>
          <p:nvPr>
            <p:ph type="sldNum" idx="27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E3BC2D9-FBAC-48D6-B8EF-62EF54492B9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6" name="PlaceHolder 1"/>
          <p:cNvSpPr>
            <a:spLocks noGrp="1"/>
          </p:cNvSpPr>
          <p:nvPr>
            <p:ph type="sldImg"/>
          </p:nvPr>
        </p:nvSpPr>
        <p:spPr>
          <a:xfrm>
            <a:off x="685800" y="1143000"/>
            <a:ext cx="5485680" cy="3085560"/>
          </a:xfrm>
          <a:prstGeom prst="rect">
            <a:avLst/>
          </a:prstGeom>
          <a:ln w="0">
            <a:noFill/>
          </a:ln>
        </p:spPr>
      </p:sp>
      <p:sp>
        <p:nvSpPr>
          <p:cNvPr id="145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58" name="PlaceHolder 3"/>
          <p:cNvSpPr>
            <a:spLocks noGrp="1"/>
          </p:cNvSpPr>
          <p:nvPr>
            <p:ph type="sldNum" idx="27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FBE6BCD-016E-426B-B5BB-A0E44B4134E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9" name="PlaceHolder 1"/>
          <p:cNvSpPr>
            <a:spLocks noGrp="1"/>
          </p:cNvSpPr>
          <p:nvPr>
            <p:ph type="sldImg"/>
          </p:nvPr>
        </p:nvSpPr>
        <p:spPr>
          <a:xfrm>
            <a:off x="685800" y="1143000"/>
            <a:ext cx="5485680" cy="3085560"/>
          </a:xfrm>
          <a:prstGeom prst="rect">
            <a:avLst/>
          </a:prstGeom>
          <a:ln w="0">
            <a:noFill/>
          </a:ln>
        </p:spPr>
      </p:sp>
      <p:sp>
        <p:nvSpPr>
          <p:cNvPr id="146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61" name="PlaceHolder 3"/>
          <p:cNvSpPr>
            <a:spLocks noGrp="1"/>
          </p:cNvSpPr>
          <p:nvPr>
            <p:ph type="sldNum" idx="27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DADAA55-E12C-4516-A3F6-86AE952F4EE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3" name="PlaceHolder 1"/>
          <p:cNvSpPr>
            <a:spLocks noGrp="1"/>
          </p:cNvSpPr>
          <p:nvPr>
            <p:ph type="sldImg"/>
          </p:nvPr>
        </p:nvSpPr>
        <p:spPr>
          <a:xfrm>
            <a:off x="685800" y="1143000"/>
            <a:ext cx="5485680" cy="3085560"/>
          </a:xfrm>
          <a:prstGeom prst="rect">
            <a:avLst/>
          </a:prstGeom>
          <a:ln w="0">
            <a:noFill/>
          </a:ln>
        </p:spPr>
      </p:sp>
      <p:sp>
        <p:nvSpPr>
          <p:cNvPr id="112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25" name="PlaceHolder 3"/>
          <p:cNvSpPr>
            <a:spLocks noGrp="1"/>
          </p:cNvSpPr>
          <p:nvPr>
            <p:ph type="sldNum" idx="16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3B382F6-7718-4F69-B861-CD47EF52A602}"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2" name="PlaceHolder 1"/>
          <p:cNvSpPr>
            <a:spLocks noGrp="1"/>
          </p:cNvSpPr>
          <p:nvPr>
            <p:ph type="sldImg"/>
          </p:nvPr>
        </p:nvSpPr>
        <p:spPr>
          <a:xfrm>
            <a:off x="685800" y="1143000"/>
            <a:ext cx="5485680" cy="3085560"/>
          </a:xfrm>
          <a:prstGeom prst="rect">
            <a:avLst/>
          </a:prstGeom>
          <a:ln w="0">
            <a:noFill/>
          </a:ln>
        </p:spPr>
      </p:sp>
      <p:sp>
        <p:nvSpPr>
          <p:cNvPr id="146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64" name="PlaceHolder 3"/>
          <p:cNvSpPr>
            <a:spLocks noGrp="1"/>
          </p:cNvSpPr>
          <p:nvPr>
            <p:ph type="sldNum" idx="27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8075A0B-A6CC-451A-94AA-3439369F14E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5" name="PlaceHolder 1"/>
          <p:cNvSpPr>
            <a:spLocks noGrp="1"/>
          </p:cNvSpPr>
          <p:nvPr>
            <p:ph type="sldImg"/>
          </p:nvPr>
        </p:nvSpPr>
        <p:spPr>
          <a:xfrm>
            <a:off x="685800" y="1143000"/>
            <a:ext cx="5485680" cy="3085560"/>
          </a:xfrm>
          <a:prstGeom prst="rect">
            <a:avLst/>
          </a:prstGeom>
          <a:ln w="0">
            <a:noFill/>
          </a:ln>
        </p:spPr>
      </p:sp>
      <p:sp>
        <p:nvSpPr>
          <p:cNvPr id="146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Explanation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467" name="PlaceHolder 3"/>
          <p:cNvSpPr>
            <a:spLocks noGrp="1"/>
          </p:cNvSpPr>
          <p:nvPr>
            <p:ph type="sldNum" idx="27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DD50721-355A-4434-B1A1-8A0ADC4137D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PlaceHolder 1"/>
          <p:cNvSpPr>
            <a:spLocks noGrp="1"/>
          </p:cNvSpPr>
          <p:nvPr>
            <p:ph type="sldImg"/>
          </p:nvPr>
        </p:nvSpPr>
        <p:spPr>
          <a:xfrm>
            <a:off x="685800" y="1143000"/>
            <a:ext cx="5485680" cy="3085560"/>
          </a:xfrm>
          <a:prstGeom prst="rect">
            <a:avLst/>
          </a:prstGeom>
          <a:ln w="0">
            <a:noFill/>
          </a:ln>
        </p:spPr>
      </p:sp>
      <p:sp>
        <p:nvSpPr>
          <p:cNvPr id="112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"Sales, in thousands of units, as a function of TV, radio, and newspaper budgets, in thousands of dollars, for 200 different markets "</a:t>
            </a:r>
            <a:endParaRPr b="0" lang="en-US" sz="2000" strike="noStrike" u="none">
              <a:solidFill>
                <a:srgbClr val="000000"/>
              </a:solidFill>
              <a:effectLst/>
              <a:uFillTx/>
              <a:latin typeface="Arial"/>
            </a:endParaRPr>
          </a:p>
        </p:txBody>
      </p:sp>
      <p:sp>
        <p:nvSpPr>
          <p:cNvPr id="1128" name="PlaceHolder 3"/>
          <p:cNvSpPr>
            <a:spLocks noGrp="1"/>
          </p:cNvSpPr>
          <p:nvPr>
            <p:ph type="sldNum" idx="16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026E4BB-25ED-4CE1-8B13-AA2F359E9E8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9" name="PlaceHolder 1"/>
          <p:cNvSpPr>
            <a:spLocks noGrp="1"/>
          </p:cNvSpPr>
          <p:nvPr>
            <p:ph type="sldImg"/>
          </p:nvPr>
        </p:nvSpPr>
        <p:spPr>
          <a:xfrm>
            <a:off x="685800" y="1143000"/>
            <a:ext cx="5485680" cy="3085560"/>
          </a:xfrm>
          <a:prstGeom prst="rect">
            <a:avLst/>
          </a:prstGeom>
          <a:ln w="0">
            <a:noFill/>
          </a:ln>
        </p:spPr>
      </p:sp>
      <p:sp>
        <p:nvSpPr>
          <p:cNvPr id="113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"Sales, in thousands of units, as a function of TV, radio, and newspaper budgets, in thousands of dollars, for 200 different markets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131" name="PlaceHolder 3"/>
          <p:cNvSpPr>
            <a:spLocks noGrp="1"/>
          </p:cNvSpPr>
          <p:nvPr>
            <p:ph type="sldNum" idx="16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9152D65-46BA-4D65-A1CF-C9FE329AB5C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2" name="PlaceHolder 1"/>
          <p:cNvSpPr>
            <a:spLocks noGrp="1"/>
          </p:cNvSpPr>
          <p:nvPr>
            <p:ph type="sldImg"/>
          </p:nvPr>
        </p:nvSpPr>
        <p:spPr>
          <a:xfrm>
            <a:off x="685800" y="1143000"/>
            <a:ext cx="5485680" cy="3085560"/>
          </a:xfrm>
          <a:prstGeom prst="rect">
            <a:avLst/>
          </a:prstGeom>
          <a:ln w="0">
            <a:noFill/>
          </a:ln>
        </p:spPr>
      </p:sp>
      <p:sp>
        <p:nvSpPr>
          <p:cNvPr id="113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34" name="PlaceHolder 3"/>
          <p:cNvSpPr>
            <a:spLocks noGrp="1"/>
          </p:cNvSpPr>
          <p:nvPr>
            <p:ph type="sldNum" idx="16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953BB4E-BEA9-4A0D-BFF6-FAEADFA13FE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5" name="PlaceHolder 1"/>
          <p:cNvSpPr>
            <a:spLocks noGrp="1"/>
          </p:cNvSpPr>
          <p:nvPr>
            <p:ph type="sldImg"/>
          </p:nvPr>
        </p:nvSpPr>
        <p:spPr>
          <a:xfrm>
            <a:off x="685800" y="1143000"/>
            <a:ext cx="5485680" cy="3085560"/>
          </a:xfrm>
          <a:prstGeom prst="rect">
            <a:avLst/>
          </a:prstGeom>
          <a:ln w="0">
            <a:noFill/>
          </a:ln>
        </p:spPr>
      </p:sp>
      <p:sp>
        <p:nvSpPr>
          <p:cNvPr id="113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"It is not possible for our client to directly increase sales of the product. On the other hand, they can control the advertising expenditure in each of the three media. Therefore, if we determine that there is an association between advertising and sales, then we can instruct our client to adjust advertising budgets, thereby indirectly increasing sales. In other words, our goal is to develop an accurate model that can be used to predict sales on the basis of the three media budgets." Intro to Stats Learning </a:t>
            </a:r>
            <a:endParaRPr b="0" lang="en-US" sz="2000" strike="noStrike" u="none">
              <a:solidFill>
                <a:srgbClr val="000000"/>
              </a:solidFill>
              <a:effectLst/>
              <a:uFillTx/>
              <a:latin typeface="Arial"/>
            </a:endParaRPr>
          </a:p>
        </p:txBody>
      </p:sp>
      <p:sp>
        <p:nvSpPr>
          <p:cNvPr id="1137" name="PlaceHolder 3"/>
          <p:cNvSpPr>
            <a:spLocks noGrp="1"/>
          </p:cNvSpPr>
          <p:nvPr>
            <p:ph type="sldNum" idx="16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1788036-C4D8-4F14-8373-C221A558AF3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8" name="PlaceHolder 1"/>
          <p:cNvSpPr>
            <a:spLocks noGrp="1"/>
          </p:cNvSpPr>
          <p:nvPr>
            <p:ph type="sldImg"/>
          </p:nvPr>
        </p:nvSpPr>
        <p:spPr>
          <a:xfrm>
            <a:off x="685800" y="1143000"/>
            <a:ext cx="5485680" cy="3085560"/>
          </a:xfrm>
          <a:prstGeom prst="rect">
            <a:avLst/>
          </a:prstGeom>
          <a:ln w="0">
            <a:noFill/>
          </a:ln>
        </p:spPr>
      </p:sp>
      <p:sp>
        <p:nvSpPr>
          <p:cNvPr id="113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40" name="PlaceHolder 3"/>
          <p:cNvSpPr>
            <a:spLocks noGrp="1"/>
          </p:cNvSpPr>
          <p:nvPr>
            <p:ph type="sldNum" idx="16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FBA6843-2E5B-45E8-90FC-5213C19C9B4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1" name="PlaceHolder 1"/>
          <p:cNvSpPr>
            <a:spLocks noGrp="1"/>
          </p:cNvSpPr>
          <p:nvPr>
            <p:ph type="sldImg"/>
          </p:nvPr>
        </p:nvSpPr>
        <p:spPr>
          <a:xfrm>
            <a:off x="685800" y="1143000"/>
            <a:ext cx="5485680" cy="3085560"/>
          </a:xfrm>
          <a:prstGeom prst="rect">
            <a:avLst/>
          </a:prstGeom>
          <a:ln w="0">
            <a:noFill/>
          </a:ln>
        </p:spPr>
      </p:sp>
      <p:sp>
        <p:nvSpPr>
          <p:cNvPr id="114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43" name="PlaceHolder 3"/>
          <p:cNvSpPr>
            <a:spLocks noGrp="1"/>
          </p:cNvSpPr>
          <p:nvPr>
            <p:ph type="sldNum" idx="16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3E1FF01-2049-46B5-80C8-372CA1703D4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0" name="PlaceHolder 1"/>
          <p:cNvSpPr>
            <a:spLocks noGrp="1"/>
          </p:cNvSpPr>
          <p:nvPr>
            <p:ph type="sldImg"/>
          </p:nvPr>
        </p:nvSpPr>
        <p:spPr>
          <a:xfrm>
            <a:off x="685800" y="1143000"/>
            <a:ext cx="5485680" cy="3085560"/>
          </a:xfrm>
          <a:prstGeom prst="rect">
            <a:avLst/>
          </a:prstGeom>
          <a:ln w="0">
            <a:noFill/>
          </a:ln>
        </p:spPr>
      </p:sp>
      <p:sp>
        <p:nvSpPr>
          <p:cNvPr id="109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-Spiral (golden ratio) Formula  </a:t>
            </a:r>
            <a:r>
              <a:rPr b="0" lang="en-US" sz="2000" strike="noStrike" u="sng">
                <a:solidFill>
                  <a:srgbClr val="000000"/>
                </a:solidFill>
                <a:effectLst/>
                <a:uFillTx/>
                <a:latin typeface="Arial"/>
                <a:hlinkClick r:id="rId1"/>
              </a:rPr>
              <a:t>https://en.wikipedia.org/wiki/List_of_spirals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Nautilus picture </a:t>
            </a:r>
            <a:r>
              <a:rPr b="0" lang="en-US" sz="2000" strike="noStrike" u="sng">
                <a:solidFill>
                  <a:srgbClr val="000000"/>
                </a:solidFill>
                <a:effectLst/>
                <a:uFillTx/>
                <a:latin typeface="Arial"/>
                <a:hlinkClick r:id="rId2"/>
              </a:rPr>
              <a:t>https://justcreative.com/how-to-use-the-golden-ratio-in-design-with-examples/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1092" name="PlaceHolder 3"/>
          <p:cNvSpPr>
            <a:spLocks noGrp="1"/>
          </p:cNvSpPr>
          <p:nvPr>
            <p:ph type="sldNum" idx="15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ECFE0DE-3240-4657-ADC3-2271FAB1F3EF}"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4" name="PlaceHolder 1"/>
          <p:cNvSpPr>
            <a:spLocks noGrp="1"/>
          </p:cNvSpPr>
          <p:nvPr>
            <p:ph type="sldImg"/>
          </p:nvPr>
        </p:nvSpPr>
        <p:spPr>
          <a:xfrm>
            <a:off x="685800" y="1143000"/>
            <a:ext cx="5485680" cy="3085560"/>
          </a:xfrm>
          <a:prstGeom prst="rect">
            <a:avLst/>
          </a:prstGeom>
          <a:ln w="0">
            <a:noFill/>
          </a:ln>
        </p:spPr>
      </p:sp>
      <p:sp>
        <p:nvSpPr>
          <p:cNvPr id="114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46" name="PlaceHolder 3"/>
          <p:cNvSpPr>
            <a:spLocks noGrp="1"/>
          </p:cNvSpPr>
          <p:nvPr>
            <p:ph type="sldNum" idx="17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91B9E3C-A72D-4768-9CED-95C16BE32AE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7" name="PlaceHolder 1"/>
          <p:cNvSpPr>
            <a:spLocks noGrp="1"/>
          </p:cNvSpPr>
          <p:nvPr>
            <p:ph type="sldImg"/>
          </p:nvPr>
        </p:nvSpPr>
        <p:spPr>
          <a:xfrm>
            <a:off x="685800" y="1143000"/>
            <a:ext cx="5485680" cy="3085560"/>
          </a:xfrm>
          <a:prstGeom prst="rect">
            <a:avLst/>
          </a:prstGeom>
          <a:ln w="0">
            <a:noFill/>
          </a:ln>
        </p:spPr>
      </p:sp>
      <p:sp>
        <p:nvSpPr>
          <p:cNvPr id="114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Let's assume that our problem is of a linear nature &amp; let's plot to see if there's any sort of evidence of such a notion;</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149" name="PlaceHolder 3"/>
          <p:cNvSpPr>
            <a:spLocks noGrp="1"/>
          </p:cNvSpPr>
          <p:nvPr>
            <p:ph type="sldNum" idx="17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3C199F6-1412-4533-A4FE-A61D4903875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PlaceHolder 1"/>
          <p:cNvSpPr>
            <a:spLocks noGrp="1"/>
          </p:cNvSpPr>
          <p:nvPr>
            <p:ph type="sldImg"/>
          </p:nvPr>
        </p:nvSpPr>
        <p:spPr>
          <a:xfrm>
            <a:off x="685800" y="1143000"/>
            <a:ext cx="5485680" cy="3085560"/>
          </a:xfrm>
          <a:prstGeom prst="rect">
            <a:avLst/>
          </a:prstGeom>
          <a:ln w="0">
            <a:noFill/>
          </a:ln>
        </p:spPr>
      </p:sp>
      <p:sp>
        <p:nvSpPr>
          <p:cNvPr id="115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52" name="PlaceHolder 3"/>
          <p:cNvSpPr>
            <a:spLocks noGrp="1"/>
          </p:cNvSpPr>
          <p:nvPr>
            <p:ph type="sldNum" idx="17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34F1EB1-0EB5-49F5-A0BE-1D331308AE6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3" name="PlaceHolder 1"/>
          <p:cNvSpPr>
            <a:spLocks noGrp="1"/>
          </p:cNvSpPr>
          <p:nvPr>
            <p:ph type="sldImg"/>
          </p:nvPr>
        </p:nvSpPr>
        <p:spPr>
          <a:xfrm>
            <a:off x="685800" y="1143000"/>
            <a:ext cx="5485680" cy="3085560"/>
          </a:xfrm>
          <a:prstGeom prst="rect">
            <a:avLst/>
          </a:prstGeom>
          <a:ln w="0">
            <a:noFill/>
          </a:ln>
        </p:spPr>
      </p:sp>
      <p:sp>
        <p:nvSpPr>
          <p:cNvPr id="115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55" name="PlaceHolder 3"/>
          <p:cNvSpPr>
            <a:spLocks noGrp="1"/>
          </p:cNvSpPr>
          <p:nvPr>
            <p:ph type="sldNum" idx="17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5007470-D9A2-4340-96E2-E3AC6E50F20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6" name="PlaceHolder 1"/>
          <p:cNvSpPr>
            <a:spLocks noGrp="1"/>
          </p:cNvSpPr>
          <p:nvPr>
            <p:ph type="sldImg"/>
          </p:nvPr>
        </p:nvSpPr>
        <p:spPr>
          <a:xfrm>
            <a:off x="685800" y="1143000"/>
            <a:ext cx="5485680" cy="3085560"/>
          </a:xfrm>
          <a:prstGeom prst="rect">
            <a:avLst/>
          </a:prstGeom>
          <a:ln w="0">
            <a:noFill/>
          </a:ln>
        </p:spPr>
      </p:sp>
      <p:sp>
        <p:nvSpPr>
          <p:cNvPr id="115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58" name="PlaceHolder 3"/>
          <p:cNvSpPr>
            <a:spLocks noGrp="1"/>
          </p:cNvSpPr>
          <p:nvPr>
            <p:ph type="sldNum" idx="17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4CDC234-9D1F-4D15-972F-FD7088D8FC3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9" name="PlaceHolder 1"/>
          <p:cNvSpPr>
            <a:spLocks noGrp="1"/>
          </p:cNvSpPr>
          <p:nvPr>
            <p:ph type="sldImg"/>
          </p:nvPr>
        </p:nvSpPr>
        <p:spPr>
          <a:xfrm>
            <a:off x="685800" y="1143000"/>
            <a:ext cx="5485680" cy="3085560"/>
          </a:xfrm>
          <a:prstGeom prst="rect">
            <a:avLst/>
          </a:prstGeom>
          <a:ln w="0">
            <a:noFill/>
          </a:ln>
        </p:spPr>
      </p:sp>
      <p:sp>
        <p:nvSpPr>
          <p:cNvPr id="116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61" name="PlaceHolder 3"/>
          <p:cNvSpPr>
            <a:spLocks noGrp="1"/>
          </p:cNvSpPr>
          <p:nvPr>
            <p:ph type="sldNum" idx="17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F67D170-9FAF-4C36-A3D1-9AE8DE53559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2" name="PlaceHolder 1"/>
          <p:cNvSpPr>
            <a:spLocks noGrp="1"/>
          </p:cNvSpPr>
          <p:nvPr>
            <p:ph type="sldImg"/>
          </p:nvPr>
        </p:nvSpPr>
        <p:spPr>
          <a:xfrm>
            <a:off x="685800" y="1143000"/>
            <a:ext cx="5485680" cy="3085560"/>
          </a:xfrm>
          <a:prstGeom prst="rect">
            <a:avLst/>
          </a:prstGeom>
          <a:ln w="0">
            <a:noFill/>
          </a:ln>
        </p:spPr>
      </p:sp>
      <p:sp>
        <p:nvSpPr>
          <p:cNvPr id="116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64" name="PlaceHolder 3"/>
          <p:cNvSpPr>
            <a:spLocks noGrp="1"/>
          </p:cNvSpPr>
          <p:nvPr>
            <p:ph type="sldNum" idx="17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0DB6642-B38B-4F66-8479-BAE48003BB9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PlaceHolder 1"/>
          <p:cNvSpPr>
            <a:spLocks noGrp="1"/>
          </p:cNvSpPr>
          <p:nvPr>
            <p:ph type="sldImg"/>
          </p:nvPr>
        </p:nvSpPr>
        <p:spPr>
          <a:xfrm>
            <a:off x="685800" y="1143000"/>
            <a:ext cx="5485680" cy="3085560"/>
          </a:xfrm>
          <a:prstGeom prst="rect">
            <a:avLst/>
          </a:prstGeom>
          <a:ln w="0">
            <a:noFill/>
          </a:ln>
        </p:spPr>
      </p:sp>
      <p:sp>
        <p:nvSpPr>
          <p:cNvPr id="116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67" name="PlaceHolder 3"/>
          <p:cNvSpPr>
            <a:spLocks noGrp="1"/>
          </p:cNvSpPr>
          <p:nvPr>
            <p:ph type="sldNum" idx="17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B1758DF-37CC-4D62-9D1B-A87DE322F36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8" name="PlaceHolder 1"/>
          <p:cNvSpPr>
            <a:spLocks noGrp="1"/>
          </p:cNvSpPr>
          <p:nvPr>
            <p:ph type="sldImg"/>
          </p:nvPr>
        </p:nvSpPr>
        <p:spPr>
          <a:xfrm>
            <a:off x="685800" y="1143000"/>
            <a:ext cx="5485680" cy="3085560"/>
          </a:xfrm>
          <a:prstGeom prst="rect">
            <a:avLst/>
          </a:prstGeom>
          <a:ln w="0">
            <a:noFill/>
          </a:ln>
        </p:spPr>
      </p:sp>
      <p:sp>
        <p:nvSpPr>
          <p:cNvPr id="116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70" name="PlaceHolder 3"/>
          <p:cNvSpPr>
            <a:spLocks noGrp="1"/>
          </p:cNvSpPr>
          <p:nvPr>
            <p:ph type="sldNum" idx="17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110D6D9-B84C-4B4F-80C0-38CA2F1EC3A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1" name="PlaceHolder 1"/>
          <p:cNvSpPr>
            <a:spLocks noGrp="1"/>
          </p:cNvSpPr>
          <p:nvPr>
            <p:ph type="sldImg"/>
          </p:nvPr>
        </p:nvSpPr>
        <p:spPr>
          <a:xfrm>
            <a:off x="685800" y="1143000"/>
            <a:ext cx="5485680" cy="3085560"/>
          </a:xfrm>
          <a:prstGeom prst="rect">
            <a:avLst/>
          </a:prstGeom>
          <a:ln w="0">
            <a:noFill/>
          </a:ln>
        </p:spPr>
      </p:sp>
      <p:sp>
        <p:nvSpPr>
          <p:cNvPr id="117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73" name="PlaceHolder 3"/>
          <p:cNvSpPr>
            <a:spLocks noGrp="1"/>
          </p:cNvSpPr>
          <p:nvPr>
            <p:ph type="sldNum" idx="17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104A377-14D7-421D-8259-220EEC3FA35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3" name="PlaceHolder 1"/>
          <p:cNvSpPr>
            <a:spLocks noGrp="1"/>
          </p:cNvSpPr>
          <p:nvPr>
            <p:ph type="sldImg"/>
          </p:nvPr>
        </p:nvSpPr>
        <p:spPr>
          <a:xfrm>
            <a:off x="685800" y="1143000"/>
            <a:ext cx="5485680" cy="3085560"/>
          </a:xfrm>
          <a:prstGeom prst="rect">
            <a:avLst/>
          </a:prstGeom>
          <a:ln w="0">
            <a:noFill/>
          </a:ln>
        </p:spPr>
      </p:sp>
      <p:sp>
        <p:nvSpPr>
          <p:cNvPr id="109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-Spiral (golden ratio) Formula  </a:t>
            </a:r>
            <a:r>
              <a:rPr b="0" lang="en-US" sz="2000" strike="noStrike" u="sng">
                <a:solidFill>
                  <a:srgbClr val="000000"/>
                </a:solidFill>
                <a:effectLst/>
                <a:uFillTx/>
                <a:latin typeface="Arial"/>
                <a:hlinkClick r:id="rId1"/>
              </a:rPr>
              <a:t>https://en.wikipedia.org/wiki/List_of_spirals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Nautilus picture </a:t>
            </a:r>
            <a:r>
              <a:rPr b="0" lang="en-US" sz="2000" strike="noStrike" u="sng">
                <a:solidFill>
                  <a:srgbClr val="000000"/>
                </a:solidFill>
                <a:effectLst/>
                <a:uFillTx/>
                <a:latin typeface="Arial"/>
                <a:hlinkClick r:id="rId2"/>
              </a:rPr>
              <a:t>https://justcreative.com/how-to-use-the-golden-ratio-in-design-with-examples/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r>
              <a:rPr b="0" lang="en-US" sz="2000" strike="noStrike" u="sng">
                <a:solidFill>
                  <a:srgbClr val="000000"/>
                </a:solidFill>
                <a:effectLst/>
                <a:uFillTx/>
                <a:latin typeface="Arial"/>
                <a:hlinkClick r:id="rId3"/>
              </a:rPr>
              <a:t>http://stat.wharton.upenn.edu/~lzhao/teaching/stat102/Sections/Lect3_SimpleRegression.pdf</a:t>
            </a:r>
            <a:r>
              <a:rPr b="0" lang="en-US" sz="2000" strike="noStrike" u="none">
                <a:solidFill>
                  <a:srgbClr val="000000"/>
                </a:solidFill>
                <a:effectLst/>
                <a:uFillTx/>
                <a:latin typeface="Arial"/>
              </a:rPr>
              <a:t> (Paper on Parents to Child Height) </a:t>
            </a:r>
            <a:endParaRPr b="0" lang="en-US" sz="2000" strike="noStrike" u="none">
              <a:solidFill>
                <a:srgbClr val="000000"/>
              </a:solidFill>
              <a:effectLst/>
              <a:uFillTx/>
              <a:latin typeface="Arial"/>
            </a:endParaRPr>
          </a:p>
        </p:txBody>
      </p:sp>
      <p:sp>
        <p:nvSpPr>
          <p:cNvPr id="1095" name="PlaceHolder 3"/>
          <p:cNvSpPr>
            <a:spLocks noGrp="1"/>
          </p:cNvSpPr>
          <p:nvPr>
            <p:ph type="sldNum" idx="15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7B00130-7637-4D4E-99FE-4B2B97C81DA2}"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4" name="PlaceHolder 1"/>
          <p:cNvSpPr>
            <a:spLocks noGrp="1"/>
          </p:cNvSpPr>
          <p:nvPr>
            <p:ph type="sldImg"/>
          </p:nvPr>
        </p:nvSpPr>
        <p:spPr>
          <a:xfrm>
            <a:off x="685800" y="1143000"/>
            <a:ext cx="5485680" cy="3085560"/>
          </a:xfrm>
          <a:prstGeom prst="rect">
            <a:avLst/>
          </a:prstGeom>
          <a:ln w="0">
            <a:noFill/>
          </a:ln>
        </p:spPr>
      </p:sp>
      <p:sp>
        <p:nvSpPr>
          <p:cNvPr id="117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76" name="PlaceHolder 3"/>
          <p:cNvSpPr>
            <a:spLocks noGrp="1"/>
          </p:cNvSpPr>
          <p:nvPr>
            <p:ph type="sldNum" idx="18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3B7C0D6-99B1-40B1-BEA1-C49D2444AB2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PlaceHolder 1"/>
          <p:cNvSpPr>
            <a:spLocks noGrp="1"/>
          </p:cNvSpPr>
          <p:nvPr>
            <p:ph type="sldImg"/>
          </p:nvPr>
        </p:nvSpPr>
        <p:spPr>
          <a:xfrm>
            <a:off x="685800" y="1143000"/>
            <a:ext cx="5485680" cy="3085560"/>
          </a:xfrm>
          <a:prstGeom prst="rect">
            <a:avLst/>
          </a:prstGeom>
          <a:ln w="0">
            <a:noFill/>
          </a:ln>
        </p:spPr>
      </p:sp>
      <p:sp>
        <p:nvSpPr>
          <p:cNvPr id="117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79" name="PlaceHolder 3"/>
          <p:cNvSpPr>
            <a:spLocks noGrp="1"/>
          </p:cNvSpPr>
          <p:nvPr>
            <p:ph type="sldNum" idx="18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D75B764-D2F4-4C3C-985A-3BF493753F5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0" name="PlaceHolder 1"/>
          <p:cNvSpPr>
            <a:spLocks noGrp="1"/>
          </p:cNvSpPr>
          <p:nvPr>
            <p:ph type="sldImg"/>
          </p:nvPr>
        </p:nvSpPr>
        <p:spPr>
          <a:xfrm>
            <a:off x="685800" y="1143000"/>
            <a:ext cx="5485680" cy="3085560"/>
          </a:xfrm>
          <a:prstGeom prst="rect">
            <a:avLst/>
          </a:prstGeom>
          <a:ln w="0">
            <a:noFill/>
          </a:ln>
        </p:spPr>
      </p:sp>
      <p:sp>
        <p:nvSpPr>
          <p:cNvPr id="118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vertical lines represent the error terms . Some of the observations lie above the blue curve and some lie below it; overall, the</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errors have approximately mean zero." ISLR</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182" name="PlaceHolder 3"/>
          <p:cNvSpPr>
            <a:spLocks noGrp="1"/>
          </p:cNvSpPr>
          <p:nvPr>
            <p:ph type="sldNum" idx="18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FEFD199-F1BE-4369-B6AD-FD547CC7E1F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3" name="PlaceHolder 1"/>
          <p:cNvSpPr>
            <a:spLocks noGrp="1"/>
          </p:cNvSpPr>
          <p:nvPr>
            <p:ph type="sldImg"/>
          </p:nvPr>
        </p:nvSpPr>
        <p:spPr>
          <a:xfrm>
            <a:off x="685800" y="1143000"/>
            <a:ext cx="5485680" cy="3085560"/>
          </a:xfrm>
          <a:prstGeom prst="rect">
            <a:avLst/>
          </a:prstGeom>
          <a:ln w="0">
            <a:noFill/>
          </a:ln>
        </p:spPr>
      </p:sp>
      <p:sp>
        <p:nvSpPr>
          <p:cNvPr id="118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85" name="PlaceHolder 3"/>
          <p:cNvSpPr>
            <a:spLocks noGrp="1"/>
          </p:cNvSpPr>
          <p:nvPr>
            <p:ph type="sldNum" idx="18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6719316-7879-421B-B9E5-8B0CD80736E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6" name="PlaceHolder 1"/>
          <p:cNvSpPr>
            <a:spLocks noGrp="1"/>
          </p:cNvSpPr>
          <p:nvPr>
            <p:ph type="sldImg"/>
          </p:nvPr>
        </p:nvSpPr>
        <p:spPr>
          <a:xfrm>
            <a:off x="685800" y="1143000"/>
            <a:ext cx="5485680" cy="3085560"/>
          </a:xfrm>
          <a:prstGeom prst="rect">
            <a:avLst/>
          </a:prstGeom>
          <a:ln w="0">
            <a:noFill/>
          </a:ln>
        </p:spPr>
      </p:sp>
      <p:sp>
        <p:nvSpPr>
          <p:cNvPr id="118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"Y is also a function of e , which, by definition, cannot be predicted using [only] X."- ISRL</a:t>
            </a:r>
            <a:endParaRPr b="0" lang="en-US" sz="2000" strike="noStrike" u="none">
              <a:solidFill>
                <a:srgbClr val="000000"/>
              </a:solidFill>
              <a:effectLst/>
              <a:uFillTx/>
              <a:latin typeface="Arial"/>
            </a:endParaRPr>
          </a:p>
        </p:txBody>
      </p:sp>
      <p:sp>
        <p:nvSpPr>
          <p:cNvPr id="1188" name="PlaceHolder 3"/>
          <p:cNvSpPr>
            <a:spLocks noGrp="1"/>
          </p:cNvSpPr>
          <p:nvPr>
            <p:ph type="sldNum" idx="18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D7D51E1-582A-47CE-85B4-627406961A2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PlaceHolder 1"/>
          <p:cNvSpPr>
            <a:spLocks noGrp="1"/>
          </p:cNvSpPr>
          <p:nvPr>
            <p:ph type="sldImg"/>
          </p:nvPr>
        </p:nvSpPr>
        <p:spPr>
          <a:xfrm>
            <a:off x="685800" y="1143000"/>
            <a:ext cx="5485680" cy="3085560"/>
          </a:xfrm>
          <a:prstGeom prst="rect">
            <a:avLst/>
          </a:prstGeom>
          <a:ln w="0">
            <a:noFill/>
          </a:ln>
        </p:spPr>
      </p:sp>
      <p:sp>
        <p:nvSpPr>
          <p:cNvPr id="119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The quantity may contain </a:t>
            </a:r>
            <a:r>
              <a:rPr b="1" i="1" lang="en-US" sz="2000" strike="noStrike" u="none">
                <a:solidFill>
                  <a:srgbClr val="000000"/>
                </a:solidFill>
                <a:effectLst/>
                <a:uFillTx/>
                <a:latin typeface="Arial"/>
              </a:rPr>
              <a:t>unmeasured variables</a:t>
            </a:r>
            <a:r>
              <a:rPr b="0" lang="en-US" sz="2000" strike="noStrike" u="none">
                <a:solidFill>
                  <a:srgbClr val="000000"/>
                </a:solidFill>
                <a:effectLst/>
                <a:uFillTx/>
                <a:latin typeface="Arial"/>
              </a:rPr>
              <a:t> that are useful in predicting Y : since we don’t measure them, f cannot use them for its prediction. </a:t>
            </a:r>
            <a:endParaRPr b="0" lang="en-US" sz="2000" strike="noStrike" u="none">
              <a:solidFill>
                <a:srgbClr val="000000"/>
              </a:solidFill>
              <a:effectLst/>
              <a:uFillTx/>
              <a:latin typeface="Arial"/>
            </a:endParaRPr>
          </a:p>
          <a:p>
            <a:pPr marL="171360" indent="-171360">
              <a:lnSpc>
                <a:spcPct val="100000"/>
              </a:lnSpc>
              <a:buClr>
                <a:srgbClr val="000000"/>
              </a:buClr>
              <a:buFont typeface="Arial"/>
              <a:buChar char="•"/>
              <a:tabLst>
                <a:tab algn="l" pos="0"/>
              </a:tabLst>
            </a:pPr>
            <a:r>
              <a:rPr b="0" lang="en-US" sz="2000" strike="noStrike" u="none">
                <a:solidFill>
                  <a:srgbClr val="000000"/>
                </a:solidFill>
                <a:effectLst/>
                <a:uFillTx/>
                <a:latin typeface="Arial"/>
              </a:rPr>
              <a:t>The quantity may also contain </a:t>
            </a:r>
            <a:r>
              <a:rPr b="1" lang="en-US" sz="2000" strike="noStrike" u="none">
                <a:solidFill>
                  <a:srgbClr val="000000"/>
                </a:solidFill>
                <a:effectLst/>
                <a:uFillTx/>
                <a:latin typeface="Arial"/>
              </a:rPr>
              <a:t>unmeasurable variation</a:t>
            </a:r>
            <a:r>
              <a:rPr b="0" lang="en-US" sz="2000" strike="noStrike" u="none">
                <a:solidFill>
                  <a:srgbClr val="000000"/>
                </a:solidFill>
                <a:effectLst/>
                <a:uFillTx/>
                <a:latin typeface="Arial"/>
              </a:rPr>
              <a:t>. For example, the risk of an adverse reaction might vary for a given patient on a given day, depending on manufacturing variation in the drug itself or the patient’s general feeling of well-being on that day.</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r>
              <a:rPr b="0" lang="en-US" sz="2000" strike="noStrike" u="sng">
                <a:solidFill>
                  <a:srgbClr val="000000"/>
                </a:solidFill>
                <a:effectLst/>
                <a:uFillTx/>
                <a:latin typeface="Arial"/>
                <a:hlinkClick r:id="rId1"/>
              </a:rPr>
              <a:t>https://medium.com/wwblog/reducible-vs-irreducible-error-e469036969fa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i="1" lang="en-US" sz="2000" strike="noStrike" u="none">
                <a:solidFill>
                  <a:srgbClr val="000000"/>
                </a:solidFill>
                <a:effectLst/>
                <a:uFillTx/>
                <a:latin typeface="Arial"/>
              </a:rPr>
              <a:t>Irreducible error</a:t>
            </a:r>
            <a:r>
              <a:rPr b="0" lang="en-US" sz="2000" strike="noStrike" u="none">
                <a:solidFill>
                  <a:srgbClr val="000000"/>
                </a:solidFill>
                <a:effectLst/>
                <a:uFillTx/>
                <a:latin typeface="Arial"/>
              </a:rPr>
              <a:t> arises from the fact that </a:t>
            </a:r>
            <a:r>
              <a:rPr b="0" i="1" lang="en-US" sz="2000" strike="noStrike" u="none">
                <a:solidFill>
                  <a:srgbClr val="000000"/>
                </a:solidFill>
                <a:effectLst/>
                <a:uFillTx/>
                <a:latin typeface="Arial"/>
              </a:rPr>
              <a:t>X</a:t>
            </a:r>
            <a:r>
              <a:rPr b="0" lang="en-US" sz="2000" strike="noStrike" u="none">
                <a:solidFill>
                  <a:srgbClr val="000000"/>
                </a:solidFill>
                <a:effectLst/>
                <a:uFillTx/>
                <a:latin typeface="Arial"/>
              </a:rPr>
              <a:t> doesn’t completely determine </a:t>
            </a:r>
            <a:r>
              <a:rPr b="0" i="1" lang="en-US" sz="2000" strike="noStrike" u="none">
                <a:solidFill>
                  <a:srgbClr val="000000"/>
                </a:solidFill>
                <a:effectLst/>
                <a:uFillTx/>
                <a:latin typeface="Arial"/>
              </a:rPr>
              <a:t>Y</a:t>
            </a:r>
            <a:r>
              <a:rPr b="0" lang="en-US" sz="2000" strike="noStrike" u="none">
                <a:solidFill>
                  <a:srgbClr val="000000"/>
                </a:solidFill>
                <a:effectLst/>
                <a:uFillTx/>
                <a:latin typeface="Arial"/>
              </a:rPr>
              <a:t>. That is, there are variables outside of </a:t>
            </a:r>
            <a:r>
              <a:rPr b="0" i="1" lang="en-US" sz="2000" strike="noStrike" u="none">
                <a:solidFill>
                  <a:srgbClr val="000000"/>
                </a:solidFill>
                <a:effectLst/>
                <a:uFillTx/>
                <a:latin typeface="Arial"/>
              </a:rPr>
              <a:t>X — </a:t>
            </a:r>
            <a:r>
              <a:rPr b="0" lang="en-US" sz="2000" strike="noStrike" u="none">
                <a:solidFill>
                  <a:srgbClr val="000000"/>
                </a:solidFill>
                <a:effectLst/>
                <a:uFillTx/>
                <a:latin typeface="Arial"/>
              </a:rPr>
              <a:t>and independent of </a:t>
            </a:r>
            <a:r>
              <a:rPr b="0" i="1" lang="en-US" sz="2000" strike="noStrike" u="none">
                <a:solidFill>
                  <a:srgbClr val="000000"/>
                </a:solidFill>
                <a:effectLst/>
                <a:uFillTx/>
                <a:latin typeface="Arial"/>
              </a:rPr>
              <a:t>X</a:t>
            </a:r>
            <a:r>
              <a:rPr b="0" lang="en-US" sz="2000" strike="noStrike" u="none">
                <a:solidFill>
                  <a:srgbClr val="000000"/>
                </a:solidFill>
                <a:effectLst/>
                <a:uFillTx/>
                <a:latin typeface="Arial"/>
              </a:rPr>
              <a:t>— that still have some small effect on </a:t>
            </a:r>
            <a:r>
              <a:rPr b="0" i="1" lang="en-US" sz="2000" strike="noStrike" u="none">
                <a:solidFill>
                  <a:srgbClr val="000000"/>
                </a:solidFill>
                <a:effectLst/>
                <a:uFillTx/>
                <a:latin typeface="Arial"/>
              </a:rPr>
              <a:t>Y</a:t>
            </a:r>
            <a:r>
              <a:rPr b="0" lang="en-US" sz="2000" strike="noStrike" u="none">
                <a:solidFill>
                  <a:srgbClr val="000000"/>
                </a:solidFill>
                <a:effectLst/>
                <a:uFillTx/>
                <a:latin typeface="Arial"/>
              </a:rPr>
              <a:t>. The only way to improve prediction error related to irreducible error is to identify these outside influences and incorporate them as predictors.</a:t>
            </a:r>
            <a:endParaRPr b="0" lang="en-US" sz="2000" strike="noStrike" u="none">
              <a:solidFill>
                <a:srgbClr val="000000"/>
              </a:solidFill>
              <a:effectLst/>
              <a:uFillTx/>
              <a:latin typeface="Arial"/>
            </a:endParaRPr>
          </a:p>
        </p:txBody>
      </p:sp>
      <p:sp>
        <p:nvSpPr>
          <p:cNvPr id="1191" name="PlaceHolder 3"/>
          <p:cNvSpPr>
            <a:spLocks noGrp="1"/>
          </p:cNvSpPr>
          <p:nvPr>
            <p:ph type="sldNum" idx="18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CDA0637-8282-4401-92AD-BA05D3036F8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2" name="PlaceHolder 1"/>
          <p:cNvSpPr>
            <a:spLocks noGrp="1"/>
          </p:cNvSpPr>
          <p:nvPr>
            <p:ph type="sldImg"/>
          </p:nvPr>
        </p:nvSpPr>
        <p:spPr>
          <a:xfrm>
            <a:off x="685800" y="1143000"/>
            <a:ext cx="5485680" cy="3085560"/>
          </a:xfrm>
          <a:prstGeom prst="rect">
            <a:avLst/>
          </a:prstGeom>
          <a:ln w="0">
            <a:noFill/>
          </a:ln>
        </p:spPr>
      </p:sp>
      <p:sp>
        <p:nvSpPr>
          <p:cNvPr id="119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94" name="PlaceHolder 3"/>
          <p:cNvSpPr>
            <a:spLocks noGrp="1"/>
          </p:cNvSpPr>
          <p:nvPr>
            <p:ph type="sldNum" idx="18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64F44A8-8BB9-4C70-AAF4-1917D7C6BAF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5" name="PlaceHolder 1"/>
          <p:cNvSpPr>
            <a:spLocks noGrp="1"/>
          </p:cNvSpPr>
          <p:nvPr>
            <p:ph type="sldImg"/>
          </p:nvPr>
        </p:nvSpPr>
        <p:spPr>
          <a:xfrm>
            <a:off x="685800" y="1143000"/>
            <a:ext cx="5485680" cy="3085560"/>
          </a:xfrm>
          <a:prstGeom prst="rect">
            <a:avLst/>
          </a:prstGeom>
          <a:ln w="0">
            <a:noFill/>
          </a:ln>
        </p:spPr>
      </p:sp>
      <p:sp>
        <p:nvSpPr>
          <p:cNvPr id="119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197" name="PlaceHolder 3"/>
          <p:cNvSpPr>
            <a:spLocks noGrp="1"/>
          </p:cNvSpPr>
          <p:nvPr>
            <p:ph type="sldNum" idx="18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1F1D742-93EB-4DEA-8373-818B77E01EC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8" name="PlaceHolder 1"/>
          <p:cNvSpPr>
            <a:spLocks noGrp="1"/>
          </p:cNvSpPr>
          <p:nvPr>
            <p:ph type="sldImg"/>
          </p:nvPr>
        </p:nvSpPr>
        <p:spPr>
          <a:xfrm>
            <a:off x="685800" y="1143000"/>
            <a:ext cx="5485680" cy="3085560"/>
          </a:xfrm>
          <a:prstGeom prst="rect">
            <a:avLst/>
          </a:prstGeom>
          <a:ln w="0">
            <a:noFill/>
          </a:ln>
        </p:spPr>
      </p:sp>
      <p:sp>
        <p:nvSpPr>
          <p:cNvPr id="119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200" name="PlaceHolder 3"/>
          <p:cNvSpPr>
            <a:spLocks noGrp="1"/>
          </p:cNvSpPr>
          <p:nvPr>
            <p:ph type="sldNum" idx="18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13AD3EB-E493-4AB1-8FCF-17199ADD5A0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1" name="PlaceHolder 1"/>
          <p:cNvSpPr>
            <a:spLocks noGrp="1"/>
          </p:cNvSpPr>
          <p:nvPr>
            <p:ph type="sldImg"/>
          </p:nvPr>
        </p:nvSpPr>
        <p:spPr>
          <a:xfrm>
            <a:off x="685800" y="1143000"/>
            <a:ext cx="5485680" cy="3085560"/>
          </a:xfrm>
          <a:prstGeom prst="rect">
            <a:avLst/>
          </a:prstGeom>
          <a:ln w="0">
            <a:noFill/>
          </a:ln>
        </p:spPr>
      </p:sp>
      <p:sp>
        <p:nvSpPr>
          <p:cNvPr id="120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ea typeface="Calibri"/>
              </a:rPr>
              <a:t>Further note</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Predictive modeling, </a:t>
            </a:r>
            <a:r>
              <a:rPr b="0" lang="en-US" sz="2000" strike="noStrike" u="sng">
                <a:solidFill>
                  <a:srgbClr val="000000"/>
                </a:solidFill>
                <a:effectLst/>
                <a:uFillTx/>
                <a:latin typeface="Arial"/>
                <a:ea typeface="Calibri"/>
                <a:hlinkClick r:id="rId1"/>
              </a:rPr>
              <a:t>https://en.wikipedia.org/wiki/Predictive_modelling</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p:txBody>
      </p:sp>
      <p:sp>
        <p:nvSpPr>
          <p:cNvPr id="1203" name="PlaceHolder 3"/>
          <p:cNvSpPr>
            <a:spLocks noGrp="1"/>
          </p:cNvSpPr>
          <p:nvPr>
            <p:ph type="sldNum" idx="18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03116B0-248F-4EFE-AA08-CABB7EC2FCD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6" name="PlaceHolder 1"/>
          <p:cNvSpPr>
            <a:spLocks noGrp="1"/>
          </p:cNvSpPr>
          <p:nvPr>
            <p:ph type="sldImg"/>
          </p:nvPr>
        </p:nvSpPr>
        <p:spPr>
          <a:xfrm>
            <a:off x="685800" y="1143000"/>
            <a:ext cx="5485680" cy="3085560"/>
          </a:xfrm>
          <a:prstGeom prst="rect">
            <a:avLst/>
          </a:prstGeom>
          <a:ln w="0">
            <a:noFill/>
          </a:ln>
        </p:spPr>
      </p:sp>
      <p:sp>
        <p:nvSpPr>
          <p:cNvPr id="109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https://www.analytics-toolkit.com/glossary/statistical-model/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Prominent statistician George Box famously remarked that "All models are false, but some are useful!" which is sometimes misunderstood by focusing on the first part and interpreting it as meaning that nothing can be learned through statistical models while completely forgetting the second part. However, the first part is a mere truism: a model is by definition an imperfect representation of a complex mechanism. The second part, however, is what is really interesting and it tells us that we can use models to guide decisions in the real world. The quote that gives the most context is in fact: "Remember that all models are wrong; the practical question is how wrong do they have to be to not be useful." [1] which obviously shifts the focus from the first part to the issue of mis-specification testing (testing for departures in assumptions).</a:t>
            </a:r>
            <a:endParaRPr b="0" lang="en-US" sz="2000" strike="noStrike" u="none">
              <a:solidFill>
                <a:srgbClr val="000000"/>
              </a:solidFill>
              <a:effectLst/>
              <a:uFillTx/>
              <a:latin typeface="Arial"/>
            </a:endParaRPr>
          </a:p>
          <a:p>
            <a:pPr indent="0">
              <a:lnSpc>
                <a:spcPct val="100000"/>
              </a:lnSpc>
              <a:buNone/>
              <a:tabLst>
                <a:tab algn="l" pos="0"/>
              </a:tabLst>
            </a:pPr>
            <a:br>
              <a:rPr sz="2000"/>
            </a:br>
            <a:endParaRPr b="0" lang="en-US" sz="2000" strike="noStrike" u="none">
              <a:solidFill>
                <a:srgbClr val="000000"/>
              </a:solidFill>
              <a:effectLst/>
              <a:uFillTx/>
              <a:latin typeface="Arial"/>
            </a:endParaRPr>
          </a:p>
        </p:txBody>
      </p:sp>
      <p:sp>
        <p:nvSpPr>
          <p:cNvPr id="1098" name="PlaceHolder 3"/>
          <p:cNvSpPr>
            <a:spLocks noGrp="1"/>
          </p:cNvSpPr>
          <p:nvPr>
            <p:ph type="sldNum" idx="15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3137675-61C1-410F-A0F8-631414E7E65E}"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4" name="PlaceHolder 1"/>
          <p:cNvSpPr>
            <a:spLocks noGrp="1"/>
          </p:cNvSpPr>
          <p:nvPr>
            <p:ph type="sldImg"/>
          </p:nvPr>
        </p:nvSpPr>
        <p:spPr>
          <a:xfrm>
            <a:off x="685800" y="1143000"/>
            <a:ext cx="5485680" cy="3085560"/>
          </a:xfrm>
          <a:prstGeom prst="rect">
            <a:avLst/>
          </a:prstGeom>
          <a:ln w="0">
            <a:noFill/>
          </a:ln>
        </p:spPr>
      </p:sp>
      <p:sp>
        <p:nvSpPr>
          <p:cNvPr id="120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06" name="PlaceHolder 3"/>
          <p:cNvSpPr>
            <a:spLocks noGrp="1"/>
          </p:cNvSpPr>
          <p:nvPr>
            <p:ph type="sldNum" idx="19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212DEA5-5C34-4F58-AA3D-D5DAF6C4919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7" name="PlaceHolder 1"/>
          <p:cNvSpPr>
            <a:spLocks noGrp="1"/>
          </p:cNvSpPr>
          <p:nvPr>
            <p:ph type="sldImg"/>
          </p:nvPr>
        </p:nvSpPr>
        <p:spPr>
          <a:xfrm>
            <a:off x="685800" y="1143000"/>
            <a:ext cx="5485680" cy="3085560"/>
          </a:xfrm>
          <a:prstGeom prst="rect">
            <a:avLst/>
          </a:prstGeom>
          <a:ln w="0">
            <a:noFill/>
          </a:ln>
        </p:spPr>
      </p:sp>
      <p:sp>
        <p:nvSpPr>
          <p:cNvPr id="120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09" name="PlaceHolder 3"/>
          <p:cNvSpPr>
            <a:spLocks noGrp="1"/>
          </p:cNvSpPr>
          <p:nvPr>
            <p:ph type="sldNum" idx="19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12E47EF-CDDA-40E2-BA95-DF09073681B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0" name="PlaceHolder 1"/>
          <p:cNvSpPr>
            <a:spLocks noGrp="1"/>
          </p:cNvSpPr>
          <p:nvPr>
            <p:ph type="sldImg"/>
          </p:nvPr>
        </p:nvSpPr>
        <p:spPr>
          <a:xfrm>
            <a:off x="685800" y="1143000"/>
            <a:ext cx="5485680" cy="3085560"/>
          </a:xfrm>
          <a:prstGeom prst="rect">
            <a:avLst/>
          </a:prstGeom>
          <a:ln w="0">
            <a:noFill/>
          </a:ln>
        </p:spPr>
      </p:sp>
      <p:sp>
        <p:nvSpPr>
          <p:cNvPr id="121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ea typeface="Calibri"/>
              </a:rPr>
              <a:t>Further note</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212" name="PlaceHolder 3"/>
          <p:cNvSpPr>
            <a:spLocks noGrp="1"/>
          </p:cNvSpPr>
          <p:nvPr>
            <p:ph type="sldNum" idx="19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5748EF5-E47A-4D50-9B9C-49B0B55284A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3" name="PlaceHolder 1"/>
          <p:cNvSpPr>
            <a:spLocks noGrp="1"/>
          </p:cNvSpPr>
          <p:nvPr>
            <p:ph type="sldImg"/>
          </p:nvPr>
        </p:nvSpPr>
        <p:spPr>
          <a:xfrm>
            <a:off x="685800" y="1143000"/>
            <a:ext cx="5485680" cy="3085560"/>
          </a:xfrm>
          <a:prstGeom prst="rect">
            <a:avLst/>
          </a:prstGeom>
          <a:ln w="0">
            <a:noFill/>
          </a:ln>
        </p:spPr>
      </p:sp>
      <p:sp>
        <p:nvSpPr>
          <p:cNvPr id="121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ea typeface="Calibri"/>
              </a:rPr>
              <a:t>Further note</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Predictive modeling, </a:t>
            </a:r>
            <a:r>
              <a:rPr b="0" lang="en-US" sz="2000" strike="noStrike" u="sng">
                <a:solidFill>
                  <a:srgbClr val="000000"/>
                </a:solidFill>
                <a:effectLst/>
                <a:uFillTx/>
                <a:latin typeface="Arial"/>
                <a:ea typeface="Calibri"/>
                <a:hlinkClick r:id="rId1"/>
              </a:rPr>
              <a:t>https://en.wikipedia.org/wiki/Predictive_modelling</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Of the many models present in data science, some are less flexible, or more restrictive, in the sense that they can produce just a relatively small range of shapes to estimate f. For example, linear regression is a relatively inflexible approach, because it can only generate linear functions. Other methods, such as deep learning, are considerably more flexible because they can generate a much wider range of possible shapes to estimate f</a:t>
            </a:r>
            <a:endParaRPr b="0" lang="en-US" sz="2000" strike="noStrike" u="none">
              <a:solidFill>
                <a:srgbClr val="000000"/>
              </a:solidFill>
              <a:effectLst/>
              <a:uFillTx/>
              <a:latin typeface="Arial"/>
            </a:endParaRPr>
          </a:p>
        </p:txBody>
      </p:sp>
      <p:sp>
        <p:nvSpPr>
          <p:cNvPr id="1215" name="PlaceHolder 3"/>
          <p:cNvSpPr>
            <a:spLocks noGrp="1"/>
          </p:cNvSpPr>
          <p:nvPr>
            <p:ph type="sldNum" idx="19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7C27718-6700-4CA6-84EA-2626351FCF2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6" name="PlaceHolder 1"/>
          <p:cNvSpPr>
            <a:spLocks noGrp="1"/>
          </p:cNvSpPr>
          <p:nvPr>
            <p:ph type="sldImg"/>
          </p:nvPr>
        </p:nvSpPr>
        <p:spPr>
          <a:xfrm>
            <a:off x="685800" y="1143000"/>
            <a:ext cx="5485680" cy="3085560"/>
          </a:xfrm>
          <a:prstGeom prst="rect">
            <a:avLst/>
          </a:prstGeom>
          <a:ln w="0">
            <a:noFill/>
          </a:ln>
        </p:spPr>
      </p:sp>
      <p:sp>
        <p:nvSpPr>
          <p:cNvPr id="121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18" name="PlaceHolder 3"/>
          <p:cNvSpPr>
            <a:spLocks noGrp="1"/>
          </p:cNvSpPr>
          <p:nvPr>
            <p:ph type="sldNum" idx="19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4425E3B-0602-4A79-8286-27CA528542E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9" name="PlaceHolder 1"/>
          <p:cNvSpPr>
            <a:spLocks noGrp="1"/>
          </p:cNvSpPr>
          <p:nvPr>
            <p:ph type="sldImg"/>
          </p:nvPr>
        </p:nvSpPr>
        <p:spPr>
          <a:xfrm>
            <a:off x="685800" y="1143000"/>
            <a:ext cx="5485680" cy="3085560"/>
          </a:xfrm>
          <a:prstGeom prst="rect">
            <a:avLst/>
          </a:prstGeom>
          <a:ln w="0">
            <a:noFill/>
          </a:ln>
        </p:spPr>
      </p:sp>
      <p:sp>
        <p:nvSpPr>
          <p:cNvPr id="122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 representation of the tradeoff between flexibility and interpretability, using different statistical learning methods. </a:t>
            </a:r>
            <a:endParaRPr b="0" lang="en-US" sz="2000" strike="noStrike" u="none">
              <a:solidFill>
                <a:srgbClr val="000000"/>
              </a:solidFill>
              <a:effectLst/>
              <a:uFillTx/>
              <a:latin typeface="Arial"/>
            </a:endParaRPr>
          </a:p>
        </p:txBody>
      </p:sp>
      <p:sp>
        <p:nvSpPr>
          <p:cNvPr id="1221" name="PlaceHolder 3"/>
          <p:cNvSpPr>
            <a:spLocks noGrp="1"/>
          </p:cNvSpPr>
          <p:nvPr>
            <p:ph type="sldNum" idx="19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2A2D7B3-3AF1-4ADF-A948-E166C7A3AC0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2" name="PlaceHolder 1"/>
          <p:cNvSpPr>
            <a:spLocks noGrp="1"/>
          </p:cNvSpPr>
          <p:nvPr>
            <p:ph type="sldImg"/>
          </p:nvPr>
        </p:nvSpPr>
        <p:spPr>
          <a:xfrm>
            <a:off x="685800" y="1143000"/>
            <a:ext cx="5485680" cy="3085560"/>
          </a:xfrm>
          <a:prstGeom prst="rect">
            <a:avLst/>
          </a:prstGeom>
          <a:ln w="0">
            <a:noFill/>
          </a:ln>
        </p:spPr>
      </p:sp>
      <p:sp>
        <p:nvSpPr>
          <p:cNvPr id="122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24" name="PlaceHolder 3"/>
          <p:cNvSpPr>
            <a:spLocks noGrp="1"/>
          </p:cNvSpPr>
          <p:nvPr>
            <p:ph type="sldNum" idx="19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110B0FA-B9DF-465E-B100-0AFB000B52C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5" name="PlaceHolder 1"/>
          <p:cNvSpPr>
            <a:spLocks noGrp="1"/>
          </p:cNvSpPr>
          <p:nvPr>
            <p:ph type="sldImg"/>
          </p:nvPr>
        </p:nvSpPr>
        <p:spPr>
          <a:xfrm>
            <a:off x="685800" y="1143000"/>
            <a:ext cx="5485680" cy="3085560"/>
          </a:xfrm>
          <a:prstGeom prst="rect">
            <a:avLst/>
          </a:prstGeom>
          <a:ln w="0">
            <a:noFill/>
          </a:ln>
        </p:spPr>
      </p:sp>
      <p:sp>
        <p:nvSpPr>
          <p:cNvPr id="122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27" name="PlaceHolder 3"/>
          <p:cNvSpPr>
            <a:spLocks noGrp="1"/>
          </p:cNvSpPr>
          <p:nvPr>
            <p:ph type="sldNum" idx="19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081D32B-A8AA-4D2D-972C-33EF0B138FC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8" name="PlaceHolder 1"/>
          <p:cNvSpPr>
            <a:spLocks noGrp="1"/>
          </p:cNvSpPr>
          <p:nvPr>
            <p:ph type="sldImg"/>
          </p:nvPr>
        </p:nvSpPr>
        <p:spPr>
          <a:xfrm>
            <a:off x="685800" y="1143000"/>
            <a:ext cx="5485680" cy="3085560"/>
          </a:xfrm>
          <a:prstGeom prst="rect">
            <a:avLst/>
          </a:prstGeom>
          <a:ln w="0">
            <a:noFill/>
          </a:ln>
        </p:spPr>
      </p:sp>
      <p:sp>
        <p:nvSpPr>
          <p:cNvPr id="122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30" name="PlaceHolder 3"/>
          <p:cNvSpPr>
            <a:spLocks noGrp="1"/>
          </p:cNvSpPr>
          <p:nvPr>
            <p:ph type="sldNum" idx="19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7967D45-6024-4595-A12E-B3F336363D8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1" name="PlaceHolder 1"/>
          <p:cNvSpPr>
            <a:spLocks noGrp="1"/>
          </p:cNvSpPr>
          <p:nvPr>
            <p:ph type="sldImg"/>
          </p:nvPr>
        </p:nvSpPr>
        <p:spPr>
          <a:xfrm>
            <a:off x="685800" y="1143000"/>
            <a:ext cx="5485680" cy="3085560"/>
          </a:xfrm>
          <a:prstGeom prst="rect">
            <a:avLst/>
          </a:prstGeom>
          <a:ln w="0">
            <a:noFill/>
          </a:ln>
        </p:spPr>
      </p:sp>
      <p:sp>
        <p:nvSpPr>
          <p:cNvPr id="123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33" name="PlaceHolder 3"/>
          <p:cNvSpPr>
            <a:spLocks noGrp="1"/>
          </p:cNvSpPr>
          <p:nvPr>
            <p:ph type="sldNum" idx="19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B23BB3F-8E82-43C3-B4D2-1A34E94D850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9" name="PlaceHolder 1"/>
          <p:cNvSpPr>
            <a:spLocks noGrp="1"/>
          </p:cNvSpPr>
          <p:nvPr>
            <p:ph type="sldImg"/>
          </p:nvPr>
        </p:nvSpPr>
        <p:spPr>
          <a:xfrm>
            <a:off x="685800" y="1143000"/>
            <a:ext cx="5485680" cy="3085560"/>
          </a:xfrm>
          <a:prstGeom prst="rect">
            <a:avLst/>
          </a:prstGeom>
          <a:ln w="0">
            <a:noFill/>
          </a:ln>
        </p:spPr>
      </p:sp>
      <p:sp>
        <p:nvSpPr>
          <p:cNvPr id="110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101" name="PlaceHolder 3"/>
          <p:cNvSpPr>
            <a:spLocks noGrp="1"/>
          </p:cNvSpPr>
          <p:nvPr>
            <p:ph type="sldNum" idx="15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C98ADE3-E4D8-4A98-96DF-1B9E7F779A80}"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4" name="PlaceHolder 1"/>
          <p:cNvSpPr>
            <a:spLocks noGrp="1"/>
          </p:cNvSpPr>
          <p:nvPr>
            <p:ph type="sldImg"/>
          </p:nvPr>
        </p:nvSpPr>
        <p:spPr>
          <a:xfrm>
            <a:off x="685800" y="1143000"/>
            <a:ext cx="5485680" cy="3085560"/>
          </a:xfrm>
          <a:prstGeom prst="rect">
            <a:avLst/>
          </a:prstGeom>
          <a:ln w="0">
            <a:noFill/>
          </a:ln>
        </p:spPr>
      </p:sp>
      <p:sp>
        <p:nvSpPr>
          <p:cNvPr id="123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36" name="PlaceHolder 3"/>
          <p:cNvSpPr>
            <a:spLocks noGrp="1"/>
          </p:cNvSpPr>
          <p:nvPr>
            <p:ph type="sldNum" idx="20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1C718FF-AA2E-4B9A-8922-6921A04015A3}"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7" name="PlaceHolder 1"/>
          <p:cNvSpPr>
            <a:spLocks noGrp="1"/>
          </p:cNvSpPr>
          <p:nvPr>
            <p:ph type="sldImg"/>
          </p:nvPr>
        </p:nvSpPr>
        <p:spPr>
          <a:xfrm>
            <a:off x="685800" y="1143000"/>
            <a:ext cx="5485680" cy="3085560"/>
          </a:xfrm>
          <a:prstGeom prst="rect">
            <a:avLst/>
          </a:prstGeom>
          <a:ln w="0">
            <a:noFill/>
          </a:ln>
        </p:spPr>
      </p:sp>
      <p:sp>
        <p:nvSpPr>
          <p:cNvPr id="123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39" name="PlaceHolder 3"/>
          <p:cNvSpPr>
            <a:spLocks noGrp="1"/>
          </p:cNvSpPr>
          <p:nvPr>
            <p:ph type="sldNum" idx="20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4196B68-F0A0-47E7-BDD9-8F000129EF9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0" name="PlaceHolder 1"/>
          <p:cNvSpPr>
            <a:spLocks noGrp="1"/>
          </p:cNvSpPr>
          <p:nvPr>
            <p:ph type="sldImg"/>
          </p:nvPr>
        </p:nvSpPr>
        <p:spPr>
          <a:xfrm>
            <a:off x="685800" y="1143000"/>
            <a:ext cx="5485680" cy="3085560"/>
          </a:xfrm>
          <a:prstGeom prst="rect">
            <a:avLst/>
          </a:prstGeom>
          <a:ln w="0">
            <a:noFill/>
          </a:ln>
        </p:spPr>
      </p:sp>
      <p:sp>
        <p:nvSpPr>
          <p:cNvPr id="124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42" name="PlaceHolder 3"/>
          <p:cNvSpPr>
            <a:spLocks noGrp="1"/>
          </p:cNvSpPr>
          <p:nvPr>
            <p:ph type="sldNum" idx="20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B227D92-D368-4037-91A7-C35D9323C4B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3" name="PlaceHolder 1"/>
          <p:cNvSpPr>
            <a:spLocks noGrp="1"/>
          </p:cNvSpPr>
          <p:nvPr>
            <p:ph type="sldImg"/>
          </p:nvPr>
        </p:nvSpPr>
        <p:spPr>
          <a:xfrm>
            <a:off x="685800" y="1143000"/>
            <a:ext cx="5485680" cy="3085560"/>
          </a:xfrm>
          <a:prstGeom prst="rect">
            <a:avLst/>
          </a:prstGeom>
          <a:ln w="0">
            <a:noFill/>
          </a:ln>
        </p:spPr>
      </p:sp>
      <p:sp>
        <p:nvSpPr>
          <p:cNvPr id="124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45" name="PlaceHolder 3"/>
          <p:cNvSpPr>
            <a:spLocks noGrp="1"/>
          </p:cNvSpPr>
          <p:nvPr>
            <p:ph type="sldNum" idx="20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4E88020-7B9C-41DA-9EC3-2EA7B21E9C7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6" name="PlaceHolder 1"/>
          <p:cNvSpPr>
            <a:spLocks noGrp="1"/>
          </p:cNvSpPr>
          <p:nvPr>
            <p:ph type="sldImg"/>
          </p:nvPr>
        </p:nvSpPr>
        <p:spPr>
          <a:xfrm>
            <a:off x="685800" y="1143000"/>
            <a:ext cx="5485680" cy="3085560"/>
          </a:xfrm>
          <a:prstGeom prst="rect">
            <a:avLst/>
          </a:prstGeom>
          <a:ln w="0">
            <a:noFill/>
          </a:ln>
        </p:spPr>
      </p:sp>
      <p:sp>
        <p:nvSpPr>
          <p:cNvPr id="124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48" name="PlaceHolder 3"/>
          <p:cNvSpPr>
            <a:spLocks noGrp="1"/>
          </p:cNvSpPr>
          <p:nvPr>
            <p:ph type="sldNum" idx="20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BE1DB21-5188-4EA5-9E30-50913D2C143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9" name="PlaceHolder 1"/>
          <p:cNvSpPr>
            <a:spLocks noGrp="1"/>
          </p:cNvSpPr>
          <p:nvPr>
            <p:ph type="sldImg"/>
          </p:nvPr>
        </p:nvSpPr>
        <p:spPr>
          <a:xfrm>
            <a:off x="685800" y="1143000"/>
            <a:ext cx="5485680" cy="3085560"/>
          </a:xfrm>
          <a:prstGeom prst="rect">
            <a:avLst/>
          </a:prstGeom>
          <a:ln w="0">
            <a:noFill/>
          </a:ln>
        </p:spPr>
      </p:sp>
      <p:sp>
        <p:nvSpPr>
          <p:cNvPr id="125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51" name="PlaceHolder 3"/>
          <p:cNvSpPr>
            <a:spLocks noGrp="1"/>
          </p:cNvSpPr>
          <p:nvPr>
            <p:ph type="sldNum" idx="20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D3C5B7D-7802-4C85-BF78-B56C6A81775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2" name="PlaceHolder 1"/>
          <p:cNvSpPr>
            <a:spLocks noGrp="1"/>
          </p:cNvSpPr>
          <p:nvPr>
            <p:ph type="sldImg"/>
          </p:nvPr>
        </p:nvSpPr>
        <p:spPr>
          <a:xfrm>
            <a:off x="685800" y="1143000"/>
            <a:ext cx="5485680" cy="3085560"/>
          </a:xfrm>
          <a:prstGeom prst="rect">
            <a:avLst/>
          </a:prstGeom>
          <a:ln w="0">
            <a:noFill/>
          </a:ln>
        </p:spPr>
      </p:sp>
      <p:sp>
        <p:nvSpPr>
          <p:cNvPr id="125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54" name="PlaceHolder 3"/>
          <p:cNvSpPr>
            <a:spLocks noGrp="1"/>
          </p:cNvSpPr>
          <p:nvPr>
            <p:ph type="sldNum" idx="20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7F781C0-EA3D-49AF-896D-45115AA6EAC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5" name="PlaceHolder 1"/>
          <p:cNvSpPr>
            <a:spLocks noGrp="1"/>
          </p:cNvSpPr>
          <p:nvPr>
            <p:ph type="sldImg"/>
          </p:nvPr>
        </p:nvSpPr>
        <p:spPr>
          <a:xfrm>
            <a:off x="685800" y="1143000"/>
            <a:ext cx="5485680" cy="3085560"/>
          </a:xfrm>
          <a:prstGeom prst="rect">
            <a:avLst/>
          </a:prstGeom>
          <a:ln w="0">
            <a:noFill/>
          </a:ln>
        </p:spPr>
      </p:sp>
      <p:sp>
        <p:nvSpPr>
          <p:cNvPr id="125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https://machinelearningmastery.com/no-free-lunch-theorem-for-machine-learning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t>
            </a:r>
            <a:r>
              <a:rPr b="0" i="1" lang="en-US" sz="2000" strike="noStrike" u="none">
                <a:solidFill>
                  <a:srgbClr val="000000"/>
                </a:solidFill>
                <a:effectLst/>
                <a:uFillTx/>
                <a:latin typeface="Arial"/>
              </a:rPr>
              <a:t>If one algorithm performs better than another algorithm on one class of problems, then it will perform worse on another class of problems"</a:t>
            </a:r>
            <a:endParaRPr b="0" lang="en-US" sz="2000" strike="noStrike" u="none">
              <a:solidFill>
                <a:srgbClr val="000000"/>
              </a:solidFill>
              <a:effectLst/>
              <a:uFillTx/>
              <a:latin typeface="Arial"/>
            </a:endParaRPr>
          </a:p>
          <a:p>
            <a:pPr indent="0">
              <a:lnSpc>
                <a:spcPct val="100000"/>
              </a:lnSpc>
              <a:buNone/>
              <a:tabLst>
                <a:tab algn="l" pos="0"/>
              </a:tabLst>
            </a:pPr>
            <a:br>
              <a:rPr sz="2000"/>
            </a:br>
            <a:r>
              <a:rPr b="0" lang="en-US" sz="2000" strike="noStrike" u="none">
                <a:solidFill>
                  <a:srgbClr val="000000"/>
                </a:solidFill>
                <a:effectLst/>
                <a:uFillTx/>
                <a:latin typeface="Arial"/>
              </a:rPr>
              <a:t>" There is no reason to assume that because a model worked well on one data set, it will work well on other data sets.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https://www.kdnuggets.com/2019/09/no-free-lunch-data-science.html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1257" name="PlaceHolder 3"/>
          <p:cNvSpPr>
            <a:spLocks noGrp="1"/>
          </p:cNvSpPr>
          <p:nvPr>
            <p:ph type="sldNum" idx="20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FD228B9-C62B-4042-BAF9-8E6B732ECFD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8" name="PlaceHolder 1"/>
          <p:cNvSpPr>
            <a:spLocks noGrp="1"/>
          </p:cNvSpPr>
          <p:nvPr>
            <p:ph type="sldImg"/>
          </p:nvPr>
        </p:nvSpPr>
        <p:spPr>
          <a:xfrm>
            <a:off x="685800" y="1143000"/>
            <a:ext cx="5485680" cy="3085560"/>
          </a:xfrm>
          <a:prstGeom prst="rect">
            <a:avLst/>
          </a:prstGeom>
          <a:ln w="0">
            <a:noFill/>
          </a:ln>
        </p:spPr>
      </p:sp>
      <p:sp>
        <p:nvSpPr>
          <p:cNvPr id="125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 data analyst should identify the most appropriate model (assumptions) that best address the question at hand.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assumptions made by machine learning algorithms mean that some algorithms will fit certain data sets better than others."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There is no reason to assume that because a model worked well on one data set, it will work well on other data sets.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https://www.kdnuggets.com/2019/09/no-free-lunch-data-science.html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1260" name="PlaceHolder 3"/>
          <p:cNvSpPr>
            <a:spLocks noGrp="1"/>
          </p:cNvSpPr>
          <p:nvPr>
            <p:ph type="sldNum" idx="20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8A480FB-726D-4B0A-9438-1BA5BF1B35E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1" name="PlaceHolder 1"/>
          <p:cNvSpPr>
            <a:spLocks noGrp="1"/>
          </p:cNvSpPr>
          <p:nvPr>
            <p:ph type="sldImg"/>
          </p:nvPr>
        </p:nvSpPr>
        <p:spPr>
          <a:xfrm>
            <a:off x="685800" y="1143000"/>
            <a:ext cx="5485680" cy="3085560"/>
          </a:xfrm>
          <a:prstGeom prst="rect">
            <a:avLst/>
          </a:prstGeom>
          <a:ln w="0">
            <a:noFill/>
          </a:ln>
        </p:spPr>
      </p:sp>
      <p:sp>
        <p:nvSpPr>
          <p:cNvPr id="126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63" name="PlaceHolder 3"/>
          <p:cNvSpPr>
            <a:spLocks noGrp="1"/>
          </p:cNvSpPr>
          <p:nvPr>
            <p:ph type="sldNum" idx="20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1898A4B-82EE-4ED7-A610-91B5C9FF829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2" name="PlaceHolder 1"/>
          <p:cNvSpPr>
            <a:spLocks noGrp="1"/>
          </p:cNvSpPr>
          <p:nvPr>
            <p:ph type="sldImg"/>
          </p:nvPr>
        </p:nvSpPr>
        <p:spPr>
          <a:xfrm>
            <a:off x="685800" y="1143000"/>
            <a:ext cx="5485680" cy="3085560"/>
          </a:xfrm>
          <a:prstGeom prst="rect">
            <a:avLst/>
          </a:prstGeom>
          <a:ln w="0">
            <a:noFill/>
          </a:ln>
        </p:spPr>
      </p:sp>
      <p:sp>
        <p:nvSpPr>
          <p:cNvPr id="110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104" name="PlaceHolder 3"/>
          <p:cNvSpPr>
            <a:spLocks noGrp="1"/>
          </p:cNvSpPr>
          <p:nvPr>
            <p:ph type="sldNum" idx="15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825FF12-7489-4E19-B9C5-1552D352FEEE}"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4" name="PlaceHolder 1"/>
          <p:cNvSpPr>
            <a:spLocks noGrp="1"/>
          </p:cNvSpPr>
          <p:nvPr>
            <p:ph type="sldImg"/>
          </p:nvPr>
        </p:nvSpPr>
        <p:spPr>
          <a:xfrm>
            <a:off x="685800" y="1143000"/>
            <a:ext cx="5485680" cy="3085560"/>
          </a:xfrm>
          <a:prstGeom prst="rect">
            <a:avLst/>
          </a:prstGeom>
          <a:ln w="0">
            <a:noFill/>
          </a:ln>
        </p:spPr>
      </p:sp>
      <p:sp>
        <p:nvSpPr>
          <p:cNvPr id="126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266" name="PlaceHolder 3"/>
          <p:cNvSpPr>
            <a:spLocks noGrp="1"/>
          </p:cNvSpPr>
          <p:nvPr>
            <p:ph type="sldNum" idx="21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996262F-7D5E-4D05-B0C6-4F63ECF6A81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7" name="PlaceHolder 1"/>
          <p:cNvSpPr>
            <a:spLocks noGrp="1"/>
          </p:cNvSpPr>
          <p:nvPr>
            <p:ph type="sldImg"/>
          </p:nvPr>
        </p:nvSpPr>
        <p:spPr>
          <a:xfrm>
            <a:off x="685800" y="1143000"/>
            <a:ext cx="5485680" cy="3085560"/>
          </a:xfrm>
          <a:prstGeom prst="rect">
            <a:avLst/>
          </a:prstGeom>
          <a:ln w="0">
            <a:noFill/>
          </a:ln>
        </p:spPr>
      </p:sp>
      <p:sp>
        <p:nvSpPr>
          <p:cNvPr id="126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269" name="PlaceHolder 3"/>
          <p:cNvSpPr>
            <a:spLocks noGrp="1"/>
          </p:cNvSpPr>
          <p:nvPr>
            <p:ph type="sldNum" idx="21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0974E3B-542D-4A98-B19C-0C97EB8C091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0" name="PlaceHolder 1"/>
          <p:cNvSpPr>
            <a:spLocks noGrp="1"/>
          </p:cNvSpPr>
          <p:nvPr>
            <p:ph type="sldImg"/>
          </p:nvPr>
        </p:nvSpPr>
        <p:spPr>
          <a:xfrm>
            <a:off x="685800" y="1143000"/>
            <a:ext cx="5485680" cy="3085560"/>
          </a:xfrm>
          <a:prstGeom prst="rect">
            <a:avLst/>
          </a:prstGeom>
          <a:ln w="0">
            <a:noFill/>
          </a:ln>
        </p:spPr>
      </p:sp>
      <p:sp>
        <p:nvSpPr>
          <p:cNvPr id="127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272" name="PlaceHolder 3"/>
          <p:cNvSpPr>
            <a:spLocks noGrp="1"/>
          </p:cNvSpPr>
          <p:nvPr>
            <p:ph type="sldNum" idx="21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E89F4CC-75C4-4129-B2E8-6F940458711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3" name="PlaceHolder 1"/>
          <p:cNvSpPr>
            <a:spLocks noGrp="1"/>
          </p:cNvSpPr>
          <p:nvPr>
            <p:ph type="sldImg"/>
          </p:nvPr>
        </p:nvSpPr>
        <p:spPr>
          <a:xfrm>
            <a:off x="685800" y="1143000"/>
            <a:ext cx="5485680" cy="3085560"/>
          </a:xfrm>
          <a:prstGeom prst="rect">
            <a:avLst/>
          </a:prstGeom>
          <a:ln w="0">
            <a:noFill/>
          </a:ln>
        </p:spPr>
      </p:sp>
      <p:sp>
        <p:nvSpPr>
          <p:cNvPr id="127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275" name="PlaceHolder 3"/>
          <p:cNvSpPr>
            <a:spLocks noGrp="1"/>
          </p:cNvSpPr>
          <p:nvPr>
            <p:ph type="sldNum" idx="21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9805B8A-2CAA-40FD-80FA-24FB7384320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6" name="PlaceHolder 1"/>
          <p:cNvSpPr>
            <a:spLocks noGrp="1"/>
          </p:cNvSpPr>
          <p:nvPr>
            <p:ph type="sldImg"/>
          </p:nvPr>
        </p:nvSpPr>
        <p:spPr>
          <a:xfrm>
            <a:off x="685800" y="1143000"/>
            <a:ext cx="5485680" cy="3085560"/>
          </a:xfrm>
          <a:prstGeom prst="rect">
            <a:avLst/>
          </a:prstGeom>
          <a:ln w="0">
            <a:noFill/>
          </a:ln>
        </p:spPr>
      </p:sp>
      <p:sp>
        <p:nvSpPr>
          <p:cNvPr id="127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i="1" lang="en-US" sz="2000" strike="noStrike" u="sng">
                <a:solidFill>
                  <a:srgbClr val="000000"/>
                </a:solidFill>
                <a:effectLst/>
                <a:uFillTx/>
                <a:latin typeface="Arial"/>
              </a:rPr>
              <a:t>Latex Code</a:t>
            </a:r>
            <a:r>
              <a:rPr b="0" lang="en-US" sz="2000" strike="noStrike" u="none">
                <a:solidFill>
                  <a:srgbClr val="000000"/>
                </a:solidFill>
                <a:effectLst/>
                <a:uFillTx/>
                <a:latin typeface="Arial"/>
              </a:rPr>
              <a:t> ( </a:t>
            </a:r>
            <a:r>
              <a:rPr b="0" lang="en-US" sz="2000" strike="noStrike" u="sng">
                <a:solidFill>
                  <a:srgbClr val="000000"/>
                </a:solidFill>
                <a:effectLst/>
                <a:uFillTx/>
                <a:latin typeface="Arial"/>
                <a:hlinkClick r:id="rId1"/>
              </a:rPr>
              <a:t>https://latex2png.com/</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MSE = \frac{1}{n} \hspace{0.05cm} \sum\limits_{i=1}^n \hspace{0.05cm} ( y_{i} - \hat{f}(x_{i}))^2</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1278" name="PlaceHolder 3"/>
          <p:cNvSpPr>
            <a:spLocks noGrp="1"/>
          </p:cNvSpPr>
          <p:nvPr>
            <p:ph type="sldNum" idx="21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E990A47-1032-4CB6-8DEF-B464AA4E58DF}"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9" name="PlaceHolder 1"/>
          <p:cNvSpPr>
            <a:spLocks noGrp="1"/>
          </p:cNvSpPr>
          <p:nvPr>
            <p:ph type="sldImg"/>
          </p:nvPr>
        </p:nvSpPr>
        <p:spPr>
          <a:xfrm>
            <a:off x="685800" y="1143000"/>
            <a:ext cx="5485680" cy="3085560"/>
          </a:xfrm>
          <a:prstGeom prst="rect">
            <a:avLst/>
          </a:prstGeom>
          <a:ln w="0">
            <a:noFill/>
          </a:ln>
        </p:spPr>
      </p:sp>
      <p:sp>
        <p:nvSpPr>
          <p:cNvPr id="128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i="1" lang="en-US" sz="2000" strike="noStrike" u="sng">
                <a:solidFill>
                  <a:srgbClr val="000000"/>
                </a:solidFill>
                <a:effectLst/>
                <a:uFillTx/>
                <a:latin typeface="Arial"/>
              </a:rPr>
              <a:t>Latex Code</a:t>
            </a:r>
            <a:r>
              <a:rPr b="0" lang="en-US" sz="2000" strike="noStrike" u="none">
                <a:solidFill>
                  <a:srgbClr val="000000"/>
                </a:solidFill>
                <a:effectLst/>
                <a:uFillTx/>
                <a:latin typeface="Arial"/>
              </a:rPr>
              <a:t> ( </a:t>
            </a:r>
            <a:r>
              <a:rPr b="0" lang="en-US" sz="2000" strike="noStrike" u="sng">
                <a:solidFill>
                  <a:srgbClr val="000000"/>
                </a:solidFill>
                <a:effectLst/>
                <a:uFillTx/>
                <a:latin typeface="Arial"/>
                <a:hlinkClick r:id="rId1"/>
              </a:rPr>
              <a:t>https://latex2png.com/</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MSE = \frac{1}{n} \hspace{0.05cm} \sum\limits_{i=1}^n \hspace{0.05cm} ( y_{i} - \hat{f}(x_{i}))^2</a:t>
            </a:r>
            <a:endParaRPr b="0" lang="en-US" sz="2000" strike="noStrike" u="none">
              <a:solidFill>
                <a:srgbClr val="000000"/>
              </a:solidFill>
              <a:effectLst/>
              <a:uFillTx/>
              <a:latin typeface="Arial"/>
            </a:endParaRPr>
          </a:p>
        </p:txBody>
      </p:sp>
      <p:sp>
        <p:nvSpPr>
          <p:cNvPr id="1281" name="PlaceHolder 3"/>
          <p:cNvSpPr>
            <a:spLocks noGrp="1"/>
          </p:cNvSpPr>
          <p:nvPr>
            <p:ph type="sldNum" idx="21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92C82E8-FE90-4B96-9DD6-7C1267B9D37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2" name="PlaceHolder 1"/>
          <p:cNvSpPr>
            <a:spLocks noGrp="1"/>
          </p:cNvSpPr>
          <p:nvPr>
            <p:ph type="sldImg"/>
          </p:nvPr>
        </p:nvSpPr>
        <p:spPr>
          <a:xfrm>
            <a:off x="685800" y="1143000"/>
            <a:ext cx="5485680" cy="3085560"/>
          </a:xfrm>
          <a:prstGeom prst="rect">
            <a:avLst/>
          </a:prstGeom>
          <a:ln w="0">
            <a:noFill/>
          </a:ln>
        </p:spPr>
      </p:sp>
      <p:sp>
        <p:nvSpPr>
          <p:cNvPr id="128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284" name="PlaceHolder 3"/>
          <p:cNvSpPr>
            <a:spLocks noGrp="1"/>
          </p:cNvSpPr>
          <p:nvPr>
            <p:ph type="sldNum" idx="21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EEE5074-35D9-45EF-B7E0-EEEF93E0707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5" name="PlaceHolder 1"/>
          <p:cNvSpPr>
            <a:spLocks noGrp="1"/>
          </p:cNvSpPr>
          <p:nvPr>
            <p:ph type="sldImg"/>
          </p:nvPr>
        </p:nvSpPr>
        <p:spPr>
          <a:xfrm>
            <a:off x="685800" y="1143000"/>
            <a:ext cx="5485680" cy="3085560"/>
          </a:xfrm>
          <a:prstGeom prst="rect">
            <a:avLst/>
          </a:prstGeom>
          <a:ln w="0">
            <a:noFill/>
          </a:ln>
        </p:spPr>
      </p:sp>
      <p:sp>
        <p:nvSpPr>
          <p:cNvPr id="128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287" name="PlaceHolder 3"/>
          <p:cNvSpPr>
            <a:spLocks noGrp="1"/>
          </p:cNvSpPr>
          <p:nvPr>
            <p:ph type="sldNum" idx="21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9862FF1-E6DD-41F7-8419-46D7257AFA6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8" name="PlaceHolder 1"/>
          <p:cNvSpPr>
            <a:spLocks noGrp="1"/>
          </p:cNvSpPr>
          <p:nvPr>
            <p:ph type="sldImg"/>
          </p:nvPr>
        </p:nvSpPr>
        <p:spPr>
          <a:xfrm>
            <a:off x="685800" y="1143000"/>
            <a:ext cx="5485680" cy="3085560"/>
          </a:xfrm>
          <a:prstGeom prst="rect">
            <a:avLst/>
          </a:prstGeom>
          <a:ln w="0">
            <a:noFill/>
          </a:ln>
        </p:spPr>
      </p:sp>
      <p:sp>
        <p:nvSpPr>
          <p:cNvPr id="128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290" name="PlaceHolder 3"/>
          <p:cNvSpPr>
            <a:spLocks noGrp="1"/>
          </p:cNvSpPr>
          <p:nvPr>
            <p:ph type="sldNum" idx="21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1BE39BC-B75D-4DF6-9907-D61AF3CD736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1" name="PlaceHolder 1"/>
          <p:cNvSpPr>
            <a:spLocks noGrp="1"/>
          </p:cNvSpPr>
          <p:nvPr>
            <p:ph type="sldImg"/>
          </p:nvPr>
        </p:nvSpPr>
        <p:spPr>
          <a:xfrm>
            <a:off x="685800" y="1143000"/>
            <a:ext cx="5485680" cy="3085560"/>
          </a:xfrm>
          <a:prstGeom prst="rect">
            <a:avLst/>
          </a:prstGeom>
          <a:ln w="0">
            <a:noFill/>
          </a:ln>
        </p:spPr>
      </p:sp>
      <p:sp>
        <p:nvSpPr>
          <p:cNvPr id="129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293" name="PlaceHolder 3"/>
          <p:cNvSpPr>
            <a:spLocks noGrp="1"/>
          </p:cNvSpPr>
          <p:nvPr>
            <p:ph type="sldNum" idx="21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65EDAA5-8BED-4695-B9F4-5788F0ADD32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5" name="PlaceHolder 1"/>
          <p:cNvSpPr>
            <a:spLocks noGrp="1"/>
          </p:cNvSpPr>
          <p:nvPr>
            <p:ph type="sldImg"/>
          </p:nvPr>
        </p:nvSpPr>
        <p:spPr>
          <a:xfrm>
            <a:off x="685800" y="1143000"/>
            <a:ext cx="5485680" cy="3085560"/>
          </a:xfrm>
          <a:prstGeom prst="rect">
            <a:avLst/>
          </a:prstGeom>
          <a:ln w="0">
            <a:noFill/>
          </a:ln>
        </p:spPr>
      </p:sp>
      <p:sp>
        <p:nvSpPr>
          <p:cNvPr id="110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ea typeface="Calibri"/>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ea typeface="Calibri"/>
                <a:hlinkClick r:id="rId1"/>
              </a:rPr>
              <a:t>https://methods.sagepub.com/reference/dictionary-of-statistics-methodology/n8.xml</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Abstraction: "</a:t>
            </a:r>
            <a:r>
              <a:rPr b="1" lang="en-US" sz="2000" strike="noStrike" u="none">
                <a:solidFill>
                  <a:srgbClr val="000000"/>
                </a:solidFill>
                <a:effectLst/>
                <a:uFillTx/>
                <a:latin typeface="Arial"/>
                <a:ea typeface="Calibri"/>
              </a:rPr>
              <a:t>A cognitive process in which common elements of diverse things are identified and pulled out of their context (abstracted) in order to study them</a:t>
            </a:r>
            <a:r>
              <a:rPr b="0" lang="en-US" sz="2000" strike="noStrike" u="none">
                <a:solidFill>
                  <a:srgbClr val="000000"/>
                </a:solidFill>
                <a:effectLst/>
                <a:uFillTx/>
                <a:latin typeface="Arial"/>
                <a:ea typeface="Calibri"/>
              </a:rPr>
              <a:t>."</a:t>
            </a:r>
            <a:endParaRPr b="0" lang="en-US" sz="2000" strike="noStrike" u="none">
              <a:solidFill>
                <a:srgbClr val="000000"/>
              </a:solidFill>
              <a:effectLst/>
              <a:uFillTx/>
              <a:latin typeface="Arial"/>
            </a:endParaRPr>
          </a:p>
        </p:txBody>
      </p:sp>
      <p:sp>
        <p:nvSpPr>
          <p:cNvPr id="1107" name="PlaceHolder 3"/>
          <p:cNvSpPr>
            <a:spLocks noGrp="1"/>
          </p:cNvSpPr>
          <p:nvPr>
            <p:ph type="sldNum" idx="15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FD7D13E-C767-4FBD-B995-1968060F9582}"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7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4" name="PlaceHolder 1"/>
          <p:cNvSpPr>
            <a:spLocks noGrp="1"/>
          </p:cNvSpPr>
          <p:nvPr>
            <p:ph type="sldImg"/>
          </p:nvPr>
        </p:nvSpPr>
        <p:spPr>
          <a:xfrm>
            <a:off x="685800" y="1143000"/>
            <a:ext cx="5485680" cy="3085560"/>
          </a:xfrm>
          <a:prstGeom prst="rect">
            <a:avLst/>
          </a:prstGeom>
          <a:ln w="0">
            <a:noFill/>
          </a:ln>
        </p:spPr>
      </p:sp>
      <p:sp>
        <p:nvSpPr>
          <p:cNvPr id="129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296" name="PlaceHolder 3"/>
          <p:cNvSpPr>
            <a:spLocks noGrp="1"/>
          </p:cNvSpPr>
          <p:nvPr>
            <p:ph type="sldNum" idx="22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9B62FD7-EEBC-4112-B8BE-4DE4307FE6BE}"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7" name="PlaceHolder 1"/>
          <p:cNvSpPr>
            <a:spLocks noGrp="1"/>
          </p:cNvSpPr>
          <p:nvPr>
            <p:ph type="sldImg"/>
          </p:nvPr>
        </p:nvSpPr>
        <p:spPr>
          <a:xfrm>
            <a:off x="685800" y="1143000"/>
            <a:ext cx="5485680" cy="3085560"/>
          </a:xfrm>
          <a:prstGeom prst="rect">
            <a:avLst/>
          </a:prstGeom>
          <a:ln w="0">
            <a:noFill/>
          </a:ln>
        </p:spPr>
      </p:sp>
      <p:sp>
        <p:nvSpPr>
          <p:cNvPr id="129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299" name="PlaceHolder 3"/>
          <p:cNvSpPr>
            <a:spLocks noGrp="1"/>
          </p:cNvSpPr>
          <p:nvPr>
            <p:ph type="sldNum" idx="22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587A1EC-C994-488F-97CC-351931D9338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0" name="PlaceHolder 1"/>
          <p:cNvSpPr>
            <a:spLocks noGrp="1"/>
          </p:cNvSpPr>
          <p:nvPr>
            <p:ph type="sldImg"/>
          </p:nvPr>
        </p:nvSpPr>
        <p:spPr>
          <a:xfrm>
            <a:off x="685800" y="1143000"/>
            <a:ext cx="5485680" cy="3085560"/>
          </a:xfrm>
          <a:prstGeom prst="rect">
            <a:avLst/>
          </a:prstGeom>
          <a:ln w="0">
            <a:noFill/>
          </a:ln>
        </p:spPr>
      </p:sp>
      <p:sp>
        <p:nvSpPr>
          <p:cNvPr id="130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02" name="PlaceHolder 3"/>
          <p:cNvSpPr>
            <a:spLocks noGrp="1"/>
          </p:cNvSpPr>
          <p:nvPr>
            <p:ph type="sldNum" idx="22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116A1BF-AC48-456E-96BC-246DFC49C80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3" name="PlaceHolder 1"/>
          <p:cNvSpPr>
            <a:spLocks noGrp="1"/>
          </p:cNvSpPr>
          <p:nvPr>
            <p:ph type="sldImg"/>
          </p:nvPr>
        </p:nvSpPr>
        <p:spPr>
          <a:xfrm>
            <a:off x="685800" y="1143000"/>
            <a:ext cx="5485680" cy="3085560"/>
          </a:xfrm>
          <a:prstGeom prst="rect">
            <a:avLst/>
          </a:prstGeom>
          <a:ln w="0">
            <a:noFill/>
          </a:ln>
        </p:spPr>
      </p:sp>
      <p:sp>
        <p:nvSpPr>
          <p:cNvPr id="130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05" name="PlaceHolder 3"/>
          <p:cNvSpPr>
            <a:spLocks noGrp="1"/>
          </p:cNvSpPr>
          <p:nvPr>
            <p:ph type="sldNum" idx="22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2D1FFC2-2511-4AD0-85EB-A0CCB759D0D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6" name="PlaceHolder 1"/>
          <p:cNvSpPr>
            <a:spLocks noGrp="1"/>
          </p:cNvSpPr>
          <p:nvPr>
            <p:ph type="sldImg"/>
          </p:nvPr>
        </p:nvSpPr>
        <p:spPr>
          <a:xfrm>
            <a:off x="685800" y="1143000"/>
            <a:ext cx="5485680" cy="3085560"/>
          </a:xfrm>
          <a:prstGeom prst="rect">
            <a:avLst/>
          </a:prstGeom>
          <a:ln w="0">
            <a:noFill/>
          </a:ln>
        </p:spPr>
      </p:sp>
      <p:sp>
        <p:nvSpPr>
          <p:cNvPr id="130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308" name="PlaceHolder 3"/>
          <p:cNvSpPr>
            <a:spLocks noGrp="1"/>
          </p:cNvSpPr>
          <p:nvPr>
            <p:ph type="sldNum" idx="22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C75DE88-B57C-4A37-9FFA-3A063112E047}"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9" name="PlaceHolder 1"/>
          <p:cNvSpPr>
            <a:spLocks noGrp="1"/>
          </p:cNvSpPr>
          <p:nvPr>
            <p:ph type="sldImg"/>
          </p:nvPr>
        </p:nvSpPr>
        <p:spPr>
          <a:xfrm>
            <a:off x="685800" y="1143000"/>
            <a:ext cx="5485680" cy="3085560"/>
          </a:xfrm>
          <a:prstGeom prst="rect">
            <a:avLst/>
          </a:prstGeom>
          <a:ln w="0">
            <a:noFill/>
          </a:ln>
        </p:spPr>
      </p:sp>
      <p:sp>
        <p:nvSpPr>
          <p:cNvPr id="131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"We are not very interested in whether or not the method accurately predicts the response for observations used to train the model, since we already know the result of such observations."</a:t>
            </a:r>
            <a:endParaRPr b="0" lang="en-US" sz="2000" strike="noStrike" u="none">
              <a:solidFill>
                <a:srgbClr val="000000"/>
              </a:solidFill>
              <a:effectLst/>
              <a:uFillTx/>
              <a:latin typeface="Arial"/>
            </a:endParaRPr>
          </a:p>
        </p:txBody>
      </p:sp>
      <p:sp>
        <p:nvSpPr>
          <p:cNvPr id="1311" name="PlaceHolder 3"/>
          <p:cNvSpPr>
            <a:spLocks noGrp="1"/>
          </p:cNvSpPr>
          <p:nvPr>
            <p:ph type="sldNum" idx="22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6F914E6-0662-4449-91BA-08FC8EC5DF8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2" name="PlaceHolder 1"/>
          <p:cNvSpPr>
            <a:spLocks noGrp="1"/>
          </p:cNvSpPr>
          <p:nvPr>
            <p:ph type="sldImg"/>
          </p:nvPr>
        </p:nvSpPr>
        <p:spPr>
          <a:xfrm>
            <a:off x="685800" y="1143000"/>
            <a:ext cx="5485680" cy="3085560"/>
          </a:xfrm>
          <a:prstGeom prst="rect">
            <a:avLst/>
          </a:prstGeom>
          <a:ln w="0">
            <a:noFill/>
          </a:ln>
        </p:spPr>
      </p:sp>
      <p:sp>
        <p:nvSpPr>
          <p:cNvPr id="131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14" name="PlaceHolder 3"/>
          <p:cNvSpPr>
            <a:spLocks noGrp="1"/>
          </p:cNvSpPr>
          <p:nvPr>
            <p:ph type="sldNum" idx="22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B257501-C5E1-4478-B98D-D200EFFAFC6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5" name="PlaceHolder 1"/>
          <p:cNvSpPr>
            <a:spLocks noGrp="1"/>
          </p:cNvSpPr>
          <p:nvPr>
            <p:ph type="sldImg"/>
          </p:nvPr>
        </p:nvSpPr>
        <p:spPr>
          <a:xfrm>
            <a:off x="685800" y="1143000"/>
            <a:ext cx="5485680" cy="3085560"/>
          </a:xfrm>
          <a:prstGeom prst="rect">
            <a:avLst/>
          </a:prstGeom>
          <a:ln w="0">
            <a:noFill/>
          </a:ln>
        </p:spPr>
      </p:sp>
      <p:sp>
        <p:nvSpPr>
          <p:cNvPr id="131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*points are further developed in the next slides to come</a:t>
            </a:r>
            <a:endParaRPr b="0" lang="en-US" sz="2000" strike="noStrike" u="none">
              <a:solidFill>
                <a:srgbClr val="000000"/>
              </a:solidFill>
              <a:effectLst/>
              <a:uFillTx/>
              <a:latin typeface="Arial"/>
            </a:endParaRPr>
          </a:p>
        </p:txBody>
      </p:sp>
      <p:sp>
        <p:nvSpPr>
          <p:cNvPr id="1317" name="PlaceHolder 3"/>
          <p:cNvSpPr>
            <a:spLocks noGrp="1"/>
          </p:cNvSpPr>
          <p:nvPr>
            <p:ph type="sldNum" idx="22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56D35F9-A83B-45CD-8004-C804D125F34D}"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8" name="PlaceHolder 1"/>
          <p:cNvSpPr>
            <a:spLocks noGrp="1"/>
          </p:cNvSpPr>
          <p:nvPr>
            <p:ph type="sldImg"/>
          </p:nvPr>
        </p:nvSpPr>
        <p:spPr>
          <a:xfrm>
            <a:off x="685800" y="1143000"/>
            <a:ext cx="5485680" cy="3085560"/>
          </a:xfrm>
          <a:prstGeom prst="rect">
            <a:avLst/>
          </a:prstGeom>
          <a:ln w="0">
            <a:noFill/>
          </a:ln>
        </p:spPr>
      </p:sp>
      <p:sp>
        <p:nvSpPr>
          <p:cNvPr id="131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20" name="PlaceHolder 3"/>
          <p:cNvSpPr>
            <a:spLocks noGrp="1"/>
          </p:cNvSpPr>
          <p:nvPr>
            <p:ph type="sldNum" idx="22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62560D5-AD87-4930-8C39-F771CAAF002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PlaceHolder 1"/>
          <p:cNvSpPr>
            <a:spLocks noGrp="1"/>
          </p:cNvSpPr>
          <p:nvPr>
            <p:ph type="sldImg"/>
          </p:nvPr>
        </p:nvSpPr>
        <p:spPr>
          <a:xfrm>
            <a:off x="685800" y="1143000"/>
            <a:ext cx="5485680" cy="3085560"/>
          </a:xfrm>
          <a:prstGeom prst="rect">
            <a:avLst/>
          </a:prstGeom>
          <a:ln w="0">
            <a:noFill/>
          </a:ln>
        </p:spPr>
      </p:sp>
      <p:sp>
        <p:nvSpPr>
          <p:cNvPr id="132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23" name="PlaceHolder 3"/>
          <p:cNvSpPr>
            <a:spLocks noGrp="1"/>
          </p:cNvSpPr>
          <p:nvPr>
            <p:ph type="sldNum" idx="22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11A123A-2989-4D36-AC9F-EE50F7E06A2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8" name="PlaceHolder 1"/>
          <p:cNvSpPr>
            <a:spLocks noGrp="1"/>
          </p:cNvSpPr>
          <p:nvPr>
            <p:ph type="sldImg"/>
          </p:nvPr>
        </p:nvSpPr>
        <p:spPr>
          <a:xfrm>
            <a:off x="685800" y="1143000"/>
            <a:ext cx="5485680" cy="3085560"/>
          </a:xfrm>
          <a:prstGeom prst="rect">
            <a:avLst/>
          </a:prstGeom>
          <a:ln w="0">
            <a:noFill/>
          </a:ln>
        </p:spPr>
      </p:sp>
      <p:sp>
        <p:nvSpPr>
          <p:cNvPr id="110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ea typeface="Calibri"/>
              </a:rPr>
              <a:t>Further note</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Random variables (</a:t>
            </a:r>
            <a:r>
              <a:rPr b="0" lang="en-US" sz="2000" strike="noStrike" u="sng">
                <a:solidFill>
                  <a:srgbClr val="000000"/>
                </a:solidFill>
                <a:effectLst/>
                <a:uFillTx/>
                <a:latin typeface="Arial"/>
                <a:ea typeface="Calibri"/>
                <a:hlinkClick r:id="rId1"/>
              </a:rPr>
              <a:t>http://www.stat.yale.edu/Courses/1997-98/101/ranvar.htm</a:t>
            </a:r>
            <a:r>
              <a:rPr b="0" lang="en-US" sz="2000" strike="noStrike" u="none">
                <a:solidFill>
                  <a:srgbClr val="000000"/>
                </a:solidFill>
                <a:effectLst/>
                <a:uFillTx/>
                <a:latin typeface="Arial"/>
                <a:ea typeface="Calibri"/>
              </a:rPr>
              <a: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ea typeface="Calibri"/>
              </a:rPr>
              <a:t>" A </a:t>
            </a:r>
            <a:r>
              <a:rPr b="1" i="1" lang="en-US" sz="2000" strike="noStrike" u="none">
                <a:solidFill>
                  <a:srgbClr val="000000"/>
                </a:solidFill>
                <a:effectLst/>
                <a:uFillTx/>
                <a:latin typeface="Arial"/>
                <a:ea typeface="Calibri"/>
              </a:rPr>
              <a:t>random variable</a:t>
            </a:r>
            <a:r>
              <a:rPr b="0" lang="en-US" sz="2000" strike="noStrike" u="none">
                <a:solidFill>
                  <a:srgbClr val="000000"/>
                </a:solidFill>
                <a:effectLst/>
                <a:uFillTx/>
                <a:latin typeface="Arial"/>
                <a:ea typeface="Calibri"/>
              </a:rPr>
              <a:t>, usually written </a:t>
            </a:r>
            <a:r>
              <a:rPr b="0" i="1" lang="en-US" sz="2000" strike="noStrike" u="none">
                <a:solidFill>
                  <a:srgbClr val="000000"/>
                </a:solidFill>
                <a:effectLst/>
                <a:uFillTx/>
                <a:latin typeface="Arial"/>
                <a:ea typeface="Calibri"/>
              </a:rPr>
              <a:t>X</a:t>
            </a:r>
            <a:r>
              <a:rPr b="0" lang="en-US" sz="2000" strike="noStrike" u="none">
                <a:solidFill>
                  <a:srgbClr val="000000"/>
                </a:solidFill>
                <a:effectLst/>
                <a:uFillTx/>
                <a:latin typeface="Arial"/>
                <a:ea typeface="Calibri"/>
              </a:rPr>
              <a:t>, is a variable whose possible values are numerical outcomes of a random phenomenon. There are two types of random variables, </a:t>
            </a:r>
            <a:r>
              <a:rPr b="1" i="1" lang="en-US" sz="2000" strike="noStrike" u="none">
                <a:solidFill>
                  <a:srgbClr val="000000"/>
                </a:solidFill>
                <a:effectLst/>
                <a:uFillTx/>
                <a:latin typeface="Arial"/>
                <a:ea typeface="Calibri"/>
              </a:rPr>
              <a:t>discrete</a:t>
            </a:r>
            <a:r>
              <a:rPr b="0" lang="en-US" sz="2000" strike="noStrike" u="none">
                <a:solidFill>
                  <a:srgbClr val="000000"/>
                </a:solidFill>
                <a:effectLst/>
                <a:uFillTx/>
                <a:latin typeface="Arial"/>
                <a:ea typeface="Calibri"/>
              </a:rPr>
              <a:t> and </a:t>
            </a:r>
            <a:r>
              <a:rPr b="1" i="1" lang="en-US" sz="2000" strike="noStrike" u="none">
                <a:solidFill>
                  <a:srgbClr val="000000"/>
                </a:solidFill>
                <a:effectLst/>
                <a:uFillTx/>
                <a:latin typeface="Arial"/>
                <a:ea typeface="Calibri"/>
              </a:rPr>
              <a:t>continuous</a:t>
            </a:r>
            <a:r>
              <a:rPr b="0" lang="en-US" sz="2000" strike="noStrike" u="none">
                <a:solidFill>
                  <a:srgbClr val="000000"/>
                </a:solidFill>
                <a:effectLst/>
                <a:uFillTx/>
                <a:latin typeface="Arial"/>
                <a:ea typeface="Calibri"/>
              </a:rPr>
              <a:t>." </a:t>
            </a:r>
            <a:endParaRPr b="0" lang="en-US" sz="2000" strike="noStrike" u="none">
              <a:solidFill>
                <a:srgbClr val="000000"/>
              </a:solidFill>
              <a:effectLst/>
              <a:uFillTx/>
              <a:latin typeface="Arial"/>
            </a:endParaRPr>
          </a:p>
        </p:txBody>
      </p:sp>
      <p:sp>
        <p:nvSpPr>
          <p:cNvPr id="1110" name="PlaceHolder 3"/>
          <p:cNvSpPr>
            <a:spLocks noGrp="1"/>
          </p:cNvSpPr>
          <p:nvPr>
            <p:ph type="sldNum" idx="15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CDDF958-8D53-4037-9396-0CB80DB7CA8B}"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4" name="PlaceHolder 1"/>
          <p:cNvSpPr>
            <a:spLocks noGrp="1"/>
          </p:cNvSpPr>
          <p:nvPr>
            <p:ph type="sldImg"/>
          </p:nvPr>
        </p:nvSpPr>
        <p:spPr>
          <a:xfrm>
            <a:off x="685800" y="1143000"/>
            <a:ext cx="5485680" cy="3085560"/>
          </a:xfrm>
          <a:prstGeom prst="rect">
            <a:avLst/>
          </a:prstGeom>
          <a:ln w="0">
            <a:noFill/>
          </a:ln>
        </p:spPr>
      </p:sp>
      <p:sp>
        <p:nvSpPr>
          <p:cNvPr id="132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26" name="PlaceHolder 3"/>
          <p:cNvSpPr>
            <a:spLocks noGrp="1"/>
          </p:cNvSpPr>
          <p:nvPr>
            <p:ph type="sldNum" idx="23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F20FBB2-8FFF-4F37-9E74-2C8A37FB3E8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7" name="PlaceHolder 1"/>
          <p:cNvSpPr>
            <a:spLocks noGrp="1"/>
          </p:cNvSpPr>
          <p:nvPr>
            <p:ph type="sldImg"/>
          </p:nvPr>
        </p:nvSpPr>
        <p:spPr>
          <a:xfrm>
            <a:off x="685800" y="1143000"/>
            <a:ext cx="5485680" cy="3085560"/>
          </a:xfrm>
          <a:prstGeom prst="rect">
            <a:avLst/>
          </a:prstGeom>
          <a:ln w="0">
            <a:noFill/>
          </a:ln>
        </p:spPr>
      </p:sp>
      <p:sp>
        <p:nvSpPr>
          <p:cNvPr id="132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329" name="PlaceHolder 3"/>
          <p:cNvSpPr>
            <a:spLocks noGrp="1"/>
          </p:cNvSpPr>
          <p:nvPr>
            <p:ph type="sldNum" idx="23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C6D6766-D931-462F-8A75-0967FF376D0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0" name="PlaceHolder 1"/>
          <p:cNvSpPr>
            <a:spLocks noGrp="1"/>
          </p:cNvSpPr>
          <p:nvPr>
            <p:ph type="sldImg"/>
          </p:nvPr>
        </p:nvSpPr>
        <p:spPr>
          <a:xfrm>
            <a:off x="685800" y="1143000"/>
            <a:ext cx="5485680" cy="3085560"/>
          </a:xfrm>
          <a:prstGeom prst="rect">
            <a:avLst/>
          </a:prstGeom>
          <a:ln w="0">
            <a:noFill/>
          </a:ln>
        </p:spPr>
      </p:sp>
      <p:sp>
        <p:nvSpPr>
          <p:cNvPr id="133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p:txBody>
      </p:sp>
      <p:sp>
        <p:nvSpPr>
          <p:cNvPr id="1332" name="PlaceHolder 3"/>
          <p:cNvSpPr>
            <a:spLocks noGrp="1"/>
          </p:cNvSpPr>
          <p:nvPr>
            <p:ph type="sldNum" idx="23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F9BC115-2477-46E2-A298-65D59A0E461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PlaceHolder 1"/>
          <p:cNvSpPr>
            <a:spLocks noGrp="1"/>
          </p:cNvSpPr>
          <p:nvPr>
            <p:ph type="sldImg"/>
          </p:nvPr>
        </p:nvSpPr>
        <p:spPr>
          <a:xfrm>
            <a:off x="685800" y="1143000"/>
            <a:ext cx="5485680" cy="3085560"/>
          </a:xfrm>
          <a:prstGeom prst="rect">
            <a:avLst/>
          </a:prstGeom>
          <a:ln w="0">
            <a:noFill/>
          </a:ln>
        </p:spPr>
      </p:sp>
      <p:sp>
        <p:nvSpPr>
          <p:cNvPr id="133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35" name="PlaceHolder 3"/>
          <p:cNvSpPr>
            <a:spLocks noGrp="1"/>
          </p:cNvSpPr>
          <p:nvPr>
            <p:ph type="sldNum" idx="23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4C75EF8-889F-47EC-B023-FCAEE3C232B5}"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6" name="PlaceHolder 1"/>
          <p:cNvSpPr>
            <a:spLocks noGrp="1"/>
          </p:cNvSpPr>
          <p:nvPr>
            <p:ph type="sldImg"/>
          </p:nvPr>
        </p:nvSpPr>
        <p:spPr>
          <a:xfrm>
            <a:off x="685800" y="1143000"/>
            <a:ext cx="5485680" cy="3085560"/>
          </a:xfrm>
          <a:prstGeom prst="rect">
            <a:avLst/>
          </a:prstGeom>
          <a:ln w="0">
            <a:noFill/>
          </a:ln>
        </p:spPr>
      </p:sp>
      <p:sp>
        <p:nvSpPr>
          <p:cNvPr id="133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38" name="PlaceHolder 3"/>
          <p:cNvSpPr>
            <a:spLocks noGrp="1"/>
          </p:cNvSpPr>
          <p:nvPr>
            <p:ph type="sldNum" idx="23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AE512E6-901B-4B6E-B6BD-2924FD3A263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9" name="PlaceHolder 1"/>
          <p:cNvSpPr>
            <a:spLocks noGrp="1"/>
          </p:cNvSpPr>
          <p:nvPr>
            <p:ph type="sldImg"/>
          </p:nvPr>
        </p:nvSpPr>
        <p:spPr>
          <a:xfrm>
            <a:off x="685800" y="1143000"/>
            <a:ext cx="5485680" cy="3085560"/>
          </a:xfrm>
          <a:prstGeom prst="rect">
            <a:avLst/>
          </a:prstGeom>
          <a:ln w="0">
            <a:noFill/>
          </a:ln>
        </p:spPr>
      </p:sp>
      <p:sp>
        <p:nvSpPr>
          <p:cNvPr id="134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It is clear that as the level of flexibility increases, the curves fit the observed data more closely.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orange curve is the most flexible and matches the data very well;</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However, we observe that it fits the true f (shown in black) poorly because it is too wiggly!</a:t>
            </a:r>
            <a:endParaRPr b="0" lang="en-US" sz="2000" strike="noStrike" u="none">
              <a:solidFill>
                <a:srgbClr val="000000"/>
              </a:solidFill>
              <a:effectLst/>
              <a:uFillTx/>
              <a:latin typeface="Arial"/>
            </a:endParaRPr>
          </a:p>
        </p:txBody>
      </p:sp>
      <p:sp>
        <p:nvSpPr>
          <p:cNvPr id="1341" name="PlaceHolder 3"/>
          <p:cNvSpPr>
            <a:spLocks noGrp="1"/>
          </p:cNvSpPr>
          <p:nvPr>
            <p:ph type="sldNum" idx="23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6BE4270-A005-4521-A419-F705EDCD3F5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2" name="PlaceHolder 1"/>
          <p:cNvSpPr>
            <a:spLocks noGrp="1"/>
          </p:cNvSpPr>
          <p:nvPr>
            <p:ph type="sldImg"/>
          </p:nvPr>
        </p:nvSpPr>
        <p:spPr>
          <a:xfrm>
            <a:off x="685800" y="1143000"/>
            <a:ext cx="5485680" cy="3085560"/>
          </a:xfrm>
          <a:prstGeom prst="rect">
            <a:avLst/>
          </a:prstGeom>
          <a:ln w="0">
            <a:noFill/>
          </a:ln>
        </p:spPr>
      </p:sp>
      <p:sp>
        <p:nvSpPr>
          <p:cNvPr id="134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degrees of freedom is a quantity that summarizes the flexibility of a curve;</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 more restricted and hence smoother curve has fewer degrees of freedom than a wiggly curve;</a:t>
            </a:r>
            <a:endParaRPr b="0" lang="en-US" sz="2000" strike="noStrike" u="none">
              <a:solidFill>
                <a:srgbClr val="000000"/>
              </a:solidFill>
              <a:effectLst/>
              <a:uFillTx/>
              <a:latin typeface="Arial"/>
            </a:endParaRPr>
          </a:p>
        </p:txBody>
      </p:sp>
      <p:sp>
        <p:nvSpPr>
          <p:cNvPr id="1344" name="PlaceHolder 3"/>
          <p:cNvSpPr>
            <a:spLocks noGrp="1"/>
          </p:cNvSpPr>
          <p:nvPr>
            <p:ph type="sldNum" idx="23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8C9433D-7BB1-497F-B993-9D9DBB93B28C}"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5" name="PlaceHolder 1"/>
          <p:cNvSpPr>
            <a:spLocks noGrp="1"/>
          </p:cNvSpPr>
          <p:nvPr>
            <p:ph type="sldImg"/>
          </p:nvPr>
        </p:nvSpPr>
        <p:spPr>
          <a:xfrm>
            <a:off x="685800" y="1143000"/>
            <a:ext cx="5485680" cy="3085560"/>
          </a:xfrm>
          <a:prstGeom prst="rect">
            <a:avLst/>
          </a:prstGeom>
          <a:ln w="0">
            <a:noFill/>
          </a:ln>
        </p:spPr>
      </p:sp>
      <p:sp>
        <p:nvSpPr>
          <p:cNvPr id="134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47" name="PlaceHolder 3"/>
          <p:cNvSpPr>
            <a:spLocks noGrp="1"/>
          </p:cNvSpPr>
          <p:nvPr>
            <p:ph type="sldNum" idx="23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2170592-5B55-4473-BF94-C37103A3CD8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8" name="PlaceHolder 1"/>
          <p:cNvSpPr>
            <a:spLocks noGrp="1"/>
          </p:cNvSpPr>
          <p:nvPr>
            <p:ph type="sldImg"/>
          </p:nvPr>
        </p:nvSpPr>
        <p:spPr>
          <a:xfrm>
            <a:off x="685800" y="1143000"/>
            <a:ext cx="5485680" cy="3085560"/>
          </a:xfrm>
          <a:prstGeom prst="rect">
            <a:avLst/>
          </a:prstGeom>
          <a:ln w="0">
            <a:noFill/>
          </a:ln>
        </p:spPr>
      </p:sp>
      <p:sp>
        <p:nvSpPr>
          <p:cNvPr id="134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50" name="PlaceHolder 3"/>
          <p:cNvSpPr>
            <a:spLocks noGrp="1"/>
          </p:cNvSpPr>
          <p:nvPr>
            <p:ph type="sldNum" idx="23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40741EE-E05F-47F1-A473-641A632A0946}"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1" name="PlaceHolder 1"/>
          <p:cNvSpPr>
            <a:spLocks noGrp="1"/>
          </p:cNvSpPr>
          <p:nvPr>
            <p:ph type="sldImg"/>
          </p:nvPr>
        </p:nvSpPr>
        <p:spPr>
          <a:xfrm>
            <a:off x="685800" y="1143000"/>
            <a:ext cx="5485680" cy="3085560"/>
          </a:xfrm>
          <a:prstGeom prst="rect">
            <a:avLst/>
          </a:prstGeom>
          <a:ln w="0">
            <a:noFill/>
          </a:ln>
        </p:spPr>
      </p:sp>
      <p:sp>
        <p:nvSpPr>
          <p:cNvPr id="135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53" name="PlaceHolder 3"/>
          <p:cNvSpPr>
            <a:spLocks noGrp="1"/>
          </p:cNvSpPr>
          <p:nvPr>
            <p:ph type="sldNum" idx="23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B925101-5EFC-4302-98E4-053AB64E3A2A}"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1" name="PlaceHolder 1"/>
          <p:cNvSpPr>
            <a:spLocks noGrp="1"/>
          </p:cNvSpPr>
          <p:nvPr>
            <p:ph type="sldImg"/>
          </p:nvPr>
        </p:nvSpPr>
        <p:spPr>
          <a:xfrm>
            <a:off x="685800" y="1143000"/>
            <a:ext cx="5485680" cy="3085560"/>
          </a:xfrm>
          <a:prstGeom prst="rect">
            <a:avLst/>
          </a:prstGeom>
          <a:ln w="0">
            <a:noFill/>
          </a:ln>
        </p:spPr>
      </p:sp>
      <p:sp>
        <p:nvSpPr>
          <p:cNvPr id="111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1113" name="PlaceHolder 3"/>
          <p:cNvSpPr>
            <a:spLocks noGrp="1"/>
          </p:cNvSpPr>
          <p:nvPr>
            <p:ph type="sldNum" idx="15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21C2C77-AAB1-4DEA-9A47-8E7287A1C450}" type="slidenum">
              <a:rPr b="0" lang="en-US" sz="1200" strike="noStrike" u="none">
                <a:solidFill>
                  <a:srgbClr val="000000"/>
                </a:solidFill>
                <a:effectLst/>
                <a:uFillTx/>
                <a:latin typeface="Times New Roman"/>
              </a:rPr>
              <a:t>131</a:t>
            </a:fld>
            <a:endParaRPr b="0" lang="en-US" sz="1200" strike="noStrike" u="none">
              <a:solidFill>
                <a:srgbClr val="000000"/>
              </a:solidFill>
              <a:effectLst/>
              <a:uFillTx/>
              <a:latin typeface="Times New Roman"/>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4" name="PlaceHolder 1"/>
          <p:cNvSpPr>
            <a:spLocks noGrp="1"/>
          </p:cNvSpPr>
          <p:nvPr>
            <p:ph type="sldImg"/>
          </p:nvPr>
        </p:nvSpPr>
        <p:spPr>
          <a:xfrm>
            <a:off x="685800" y="1143000"/>
            <a:ext cx="5485680" cy="3085560"/>
          </a:xfrm>
          <a:prstGeom prst="rect">
            <a:avLst/>
          </a:prstGeom>
          <a:ln w="0">
            <a:noFill/>
          </a:ln>
        </p:spPr>
      </p:sp>
      <p:sp>
        <p:nvSpPr>
          <p:cNvPr id="1355"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56" name="PlaceHolder 3"/>
          <p:cNvSpPr>
            <a:spLocks noGrp="1"/>
          </p:cNvSpPr>
          <p:nvPr>
            <p:ph type="sldNum" idx="240"/>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DEEC336-F02E-4EDA-B233-CC30399D3B3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7" name="PlaceHolder 1"/>
          <p:cNvSpPr>
            <a:spLocks noGrp="1"/>
          </p:cNvSpPr>
          <p:nvPr>
            <p:ph type="sldImg"/>
          </p:nvPr>
        </p:nvSpPr>
        <p:spPr>
          <a:xfrm>
            <a:off x="685800" y="1143000"/>
            <a:ext cx="5485680" cy="3085560"/>
          </a:xfrm>
          <a:prstGeom prst="rect">
            <a:avLst/>
          </a:prstGeom>
          <a:ln w="0">
            <a:noFill/>
          </a:ln>
        </p:spPr>
      </p:sp>
      <p:sp>
        <p:nvSpPr>
          <p:cNvPr id="1358"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59" name="PlaceHolder 3"/>
          <p:cNvSpPr>
            <a:spLocks noGrp="1"/>
          </p:cNvSpPr>
          <p:nvPr>
            <p:ph type="sldNum" idx="241"/>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755C836-4613-43CD-A9F7-F117B6A52A9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0" name="PlaceHolder 1"/>
          <p:cNvSpPr>
            <a:spLocks noGrp="1"/>
          </p:cNvSpPr>
          <p:nvPr>
            <p:ph type="sldImg"/>
          </p:nvPr>
        </p:nvSpPr>
        <p:spPr>
          <a:xfrm>
            <a:off x="685800" y="1143000"/>
            <a:ext cx="5485680" cy="3085560"/>
          </a:xfrm>
          <a:prstGeom prst="rect">
            <a:avLst/>
          </a:prstGeom>
          <a:ln w="0">
            <a:noFill/>
          </a:ln>
        </p:spPr>
      </p:sp>
      <p:sp>
        <p:nvSpPr>
          <p:cNvPr id="1361"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"When we overfit the training data, the test MSE will be very large because the supposed patterns that the method found in the training data simply don’t exist in the test data."</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62" name="PlaceHolder 3"/>
          <p:cNvSpPr>
            <a:spLocks noGrp="1"/>
          </p:cNvSpPr>
          <p:nvPr>
            <p:ph type="sldNum" idx="242"/>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AE71393-4376-4A26-BFE7-6B19B95AE411}"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3" name="PlaceHolder 1"/>
          <p:cNvSpPr>
            <a:spLocks noGrp="1"/>
          </p:cNvSpPr>
          <p:nvPr>
            <p:ph type="sldImg"/>
          </p:nvPr>
        </p:nvSpPr>
        <p:spPr>
          <a:xfrm>
            <a:off x="685800" y="1143000"/>
            <a:ext cx="5485680" cy="3085560"/>
          </a:xfrm>
          <a:prstGeom prst="rect">
            <a:avLst/>
          </a:prstGeom>
          <a:ln w="0">
            <a:noFill/>
          </a:ln>
        </p:spPr>
      </p:sp>
      <p:sp>
        <p:nvSpPr>
          <p:cNvPr id="1364"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It is clear that as the level of flexibility increases, the curves fit the observed data more closely.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orange curve is the most flexible and matches the data very well;</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However, we observe that it fits the true f (shown in black) poorly because it is too wiggly!</a:t>
            </a:r>
            <a:endParaRPr b="0" lang="en-US" sz="2000" strike="noStrike" u="none">
              <a:solidFill>
                <a:srgbClr val="000000"/>
              </a:solidFill>
              <a:effectLst/>
              <a:uFillTx/>
              <a:latin typeface="Arial"/>
            </a:endParaRPr>
          </a:p>
        </p:txBody>
      </p:sp>
      <p:sp>
        <p:nvSpPr>
          <p:cNvPr id="1365" name="PlaceHolder 3"/>
          <p:cNvSpPr>
            <a:spLocks noGrp="1"/>
          </p:cNvSpPr>
          <p:nvPr>
            <p:ph type="sldNum" idx="243"/>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67B678C-9C4B-4F23-A0F0-D4C8FA15DC49}"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6" name="PlaceHolder 1"/>
          <p:cNvSpPr>
            <a:spLocks noGrp="1"/>
          </p:cNvSpPr>
          <p:nvPr>
            <p:ph type="sldImg"/>
          </p:nvPr>
        </p:nvSpPr>
        <p:spPr>
          <a:xfrm>
            <a:off x="685800" y="1143000"/>
            <a:ext cx="5485680" cy="3085560"/>
          </a:xfrm>
          <a:prstGeom prst="rect">
            <a:avLst/>
          </a:prstGeom>
          <a:ln w="0">
            <a:noFill/>
          </a:ln>
        </p:spPr>
      </p:sp>
      <p:sp>
        <p:nvSpPr>
          <p:cNvPr id="1367"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68" name="PlaceHolder 3"/>
          <p:cNvSpPr>
            <a:spLocks noGrp="1"/>
          </p:cNvSpPr>
          <p:nvPr>
            <p:ph type="sldNum" idx="244"/>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A62EFA2-ADE6-4F32-A2FF-59F9B0787100}"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9" name="PlaceHolder 1"/>
          <p:cNvSpPr>
            <a:spLocks noGrp="1"/>
          </p:cNvSpPr>
          <p:nvPr>
            <p:ph type="sldImg"/>
          </p:nvPr>
        </p:nvSpPr>
        <p:spPr>
          <a:xfrm>
            <a:off x="685800" y="1143000"/>
            <a:ext cx="5485680" cy="3085560"/>
          </a:xfrm>
          <a:prstGeom prst="rect">
            <a:avLst/>
          </a:prstGeom>
          <a:ln w="0">
            <a:noFill/>
          </a:ln>
        </p:spPr>
      </p:sp>
      <p:sp>
        <p:nvSpPr>
          <p:cNvPr id="1370"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71" name="PlaceHolder 3"/>
          <p:cNvSpPr>
            <a:spLocks noGrp="1"/>
          </p:cNvSpPr>
          <p:nvPr>
            <p:ph type="sldNum" idx="245"/>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B603C81-F449-49A4-8C85-C58B16FF7808}"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2" name="PlaceHolder 1"/>
          <p:cNvSpPr>
            <a:spLocks noGrp="1"/>
          </p:cNvSpPr>
          <p:nvPr>
            <p:ph type="sldImg"/>
          </p:nvPr>
        </p:nvSpPr>
        <p:spPr>
          <a:xfrm>
            <a:off x="685800" y="1143000"/>
            <a:ext cx="5485680" cy="3085560"/>
          </a:xfrm>
          <a:prstGeom prst="rect">
            <a:avLst/>
          </a:prstGeom>
          <a:ln w="0">
            <a:noFill/>
          </a:ln>
        </p:spPr>
      </p:sp>
      <p:sp>
        <p:nvSpPr>
          <p:cNvPr id="1373"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As the flexibility of the statistical learning method increases, we observe a monotone decrease in the training MSE and a U-shape in the test MSE." </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"This is a fundamental property of statistical learning that holds regardless of the particular data set at hand and regardless of the statistical method being used."</a:t>
            </a:r>
            <a:endParaRPr b="0" lang="en-US" sz="2000" strike="noStrike" u="none">
              <a:solidFill>
                <a:srgbClr val="000000"/>
              </a:solidFill>
              <a:effectLst/>
              <a:uFillTx/>
              <a:latin typeface="Arial"/>
            </a:endParaRPr>
          </a:p>
          <a:p>
            <a:pPr indent="0">
              <a:lnSpc>
                <a:spcPct val="90000"/>
              </a:lnSpc>
              <a:spcBef>
                <a:spcPts val="1001"/>
              </a:spcBef>
              <a:buNone/>
              <a:tabLst>
                <a:tab algn="l" pos="0"/>
              </a:tabLst>
            </a:pPr>
            <a:r>
              <a:rPr b="1" i="1" lang="en-US" sz="2000" strike="noStrike" u="none">
                <a:solidFill>
                  <a:srgbClr val="000000"/>
                </a:solidFill>
                <a:effectLst/>
                <a:uFillTx/>
                <a:latin typeface="Arial"/>
              </a:rPr>
              <a:t>"As model flexibility increases, training MSE will decrease, but the test MSE may not.</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74" name="PlaceHolder 3"/>
          <p:cNvSpPr>
            <a:spLocks noGrp="1"/>
          </p:cNvSpPr>
          <p:nvPr>
            <p:ph type="sldNum" idx="246"/>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64673AA-1586-4402-AAD5-5EFE8C8F676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5" name="PlaceHolder 1"/>
          <p:cNvSpPr>
            <a:spLocks noGrp="1"/>
          </p:cNvSpPr>
          <p:nvPr>
            <p:ph type="sldImg"/>
          </p:nvPr>
        </p:nvSpPr>
        <p:spPr>
          <a:xfrm>
            <a:off x="685800" y="1143000"/>
            <a:ext cx="5485680" cy="3085560"/>
          </a:xfrm>
          <a:prstGeom prst="rect">
            <a:avLst/>
          </a:prstGeom>
          <a:ln w="0">
            <a:noFill/>
          </a:ln>
        </p:spPr>
      </p:sp>
      <p:sp>
        <p:nvSpPr>
          <p:cNvPr id="1376"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i="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Lecture Video </a:t>
            </a:r>
            <a:r>
              <a:rPr b="0" lang="en-US" sz="2000" strike="noStrike" u="sng">
                <a:solidFill>
                  <a:srgbClr val="000000"/>
                </a:solidFill>
                <a:effectLst/>
                <a:uFillTx/>
                <a:latin typeface="Arial"/>
                <a:hlinkClick r:id="rId1"/>
              </a:rPr>
              <a:t>https://www.youtube.com/watch?v=zUJbRO0Wavo&amp;t=82s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Lecture Notes </a:t>
            </a:r>
            <a:r>
              <a:rPr b="0" lang="en-US" sz="2000" strike="noStrike" u="sng">
                <a:solidFill>
                  <a:srgbClr val="000000"/>
                </a:solidFill>
                <a:effectLst/>
                <a:uFillTx/>
                <a:latin typeface="Arial"/>
                <a:hlinkClick r:id="rId2"/>
              </a:rPr>
              <a:t>https://www.cs.cornell.edu/courses/cs4780/2018fa/lectures/lecturenote12.html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Pic from YouTube channel </a:t>
            </a:r>
            <a:r>
              <a:rPr b="0" lang="en-US" sz="2000" strike="noStrike" u="sng">
                <a:solidFill>
                  <a:srgbClr val="000000"/>
                </a:solidFill>
                <a:effectLst/>
                <a:uFillTx/>
                <a:latin typeface="Arial"/>
                <a:hlinkClick r:id="rId3"/>
              </a:rPr>
              <a:t>https://www.youtube.com/channel/UC7p_I0qxYZP94vhesuLAWNA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77" name="PlaceHolder 3"/>
          <p:cNvSpPr>
            <a:spLocks noGrp="1"/>
          </p:cNvSpPr>
          <p:nvPr>
            <p:ph type="sldNum" idx="247"/>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8040CD3-FFC1-481A-BEFB-CF99C3CCFD1B}"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PlaceHolder 1"/>
          <p:cNvSpPr>
            <a:spLocks noGrp="1"/>
          </p:cNvSpPr>
          <p:nvPr>
            <p:ph type="sldImg"/>
          </p:nvPr>
        </p:nvSpPr>
        <p:spPr>
          <a:xfrm>
            <a:off x="685800" y="1143000"/>
            <a:ext cx="5485680" cy="3085560"/>
          </a:xfrm>
          <a:prstGeom prst="rect">
            <a:avLst/>
          </a:prstGeom>
          <a:ln w="0">
            <a:noFill/>
          </a:ln>
        </p:spPr>
      </p:sp>
      <p:sp>
        <p:nvSpPr>
          <p:cNvPr id="1379"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//LaTex Code (editor </a:t>
            </a:r>
            <a:r>
              <a:rPr b="0" lang="en-US" sz="2000" strike="noStrike" u="sng">
                <a:solidFill>
                  <a:srgbClr val="000000"/>
                </a:solidFill>
                <a:effectLst/>
                <a:uFillTx/>
                <a:latin typeface="Arial"/>
                <a:hlinkClick r:id="rId1"/>
              </a:rPr>
              <a:t>https://latex2png.com/</a:t>
            </a:r>
            <a:r>
              <a:rPr b="0" lang="en-US" sz="2000" strike="noStrike" u="none">
                <a:solidFill>
                  <a:srgbClr val="000000"/>
                </a:solidFill>
                <a:effectLst/>
                <a:uFillTx/>
                <a:latin typeface="Arial"/>
              </a:rPr>
              <a:t>)</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Test \hspace{0.05cm}MSE = Bias^{2} + Variance + Irreducible Error</a:t>
            </a:r>
            <a:endParaRPr b="0" lang="en-US" sz="2000" strike="noStrike" u="none">
              <a:solidFill>
                <a:srgbClr val="000000"/>
              </a:solidFill>
              <a:effectLst/>
              <a:uFillTx/>
              <a:latin typeface="Arial"/>
            </a:endParaRPr>
          </a:p>
        </p:txBody>
      </p:sp>
      <p:sp>
        <p:nvSpPr>
          <p:cNvPr id="1380" name="PlaceHolder 3"/>
          <p:cNvSpPr>
            <a:spLocks noGrp="1"/>
          </p:cNvSpPr>
          <p:nvPr>
            <p:ph type="sldNum" idx="248"/>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C1DB1C0-5D7B-4658-9913-DBDE2F72DEB2}"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sldImg"/>
          </p:nvPr>
        </p:nvSpPr>
        <p:spPr>
          <a:xfrm>
            <a:off x="685800" y="1143000"/>
            <a:ext cx="5485680" cy="3085560"/>
          </a:xfrm>
          <a:prstGeom prst="rect">
            <a:avLst/>
          </a:prstGeom>
          <a:ln w="0">
            <a:noFill/>
          </a:ln>
        </p:spPr>
      </p:sp>
      <p:sp>
        <p:nvSpPr>
          <p:cNvPr id="1382" name="PlaceHolder 2"/>
          <p:cNvSpPr>
            <a:spLocks noGrp="1"/>
          </p:cNvSpPr>
          <p:nvPr>
            <p:ph type="body"/>
          </p:nvPr>
        </p:nvSpPr>
        <p:spPr>
          <a:xfrm>
            <a:off x="685800" y="4400640"/>
            <a:ext cx="5485680" cy="359964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Notes</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1383" name="PlaceHolder 3"/>
          <p:cNvSpPr>
            <a:spLocks noGrp="1"/>
          </p:cNvSpPr>
          <p:nvPr>
            <p:ph type="sldNum" idx="249"/>
          </p:nvPr>
        </p:nvSpPr>
        <p:spPr>
          <a:xfrm>
            <a:off x="3884760" y="8685360"/>
            <a:ext cx="2971080" cy="45792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D62D112-243A-4754-9FFF-8D1E92330B34}" type="slidenum">
              <a:rPr b="0" lang="en-US" sz="1200" strike="noStrike" u="none">
                <a:solidFill>
                  <a:srgbClr val="000000"/>
                </a:solidFill>
                <a:effectLst/>
                <a:uFillTx/>
                <a:latin typeface="Times New Roman"/>
              </a:rPr>
              <a:t>&lt;number&gt;</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dt" idx="1"/>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 </a:t>
            </a:r>
            <a:endParaRPr b="0" lang="en-US" sz="1200" strike="noStrike" u="none">
              <a:solidFill>
                <a:srgbClr val="000000"/>
              </a:solidFill>
              <a:effectLst/>
              <a:uFillTx/>
              <a:latin typeface="Times New Roman"/>
            </a:endParaRPr>
          </a:p>
        </p:txBody>
      </p:sp>
      <p:sp>
        <p:nvSpPr>
          <p:cNvPr id="1" name="PlaceHolder 2"/>
          <p:cNvSpPr>
            <a:spLocks noGrp="1"/>
          </p:cNvSpPr>
          <p:nvPr>
            <p:ph type="ftr" idx="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2" name="PlaceHolder 3"/>
          <p:cNvSpPr>
            <a:spLocks noGrp="1"/>
          </p:cNvSpPr>
          <p:nvPr>
            <p:ph type="sldNum" idx="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13B2949-D2E8-40B4-AF7B-96E685741138}" type="slidenum">
              <a:rPr b="0" lang="en-US" sz="1200" strike="noStrike" u="none">
                <a:solidFill>
                  <a:schemeClr val="dk1">
                    <a:tint val="75000"/>
                  </a:schemeClr>
                </a:solidFill>
                <a:effectLst/>
                <a:uFillTx/>
                <a:latin typeface="Calibri"/>
              </a:rPr>
              <a:t>1</a:t>
            </a:fld>
            <a:endParaRPr b="0" lang="en-US" sz="1200" strike="noStrike" u="none">
              <a:solidFill>
                <a:srgbClr val="000000"/>
              </a:solidFill>
              <a:effectLst/>
              <a:uFillTx/>
              <a:latin typeface="Times New Roman"/>
            </a:endParaRPr>
          </a:p>
        </p:txBody>
      </p:sp>
      <p:sp>
        <p:nvSpPr>
          <p:cNvPr id="3" name="PlaceHolder 4"/>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US" sz="1800" strike="noStrike" u="none">
              <a:solidFill>
                <a:srgbClr val="000000"/>
              </a:solidFill>
              <a:effectLst/>
              <a:uFillTx/>
              <a:latin typeface="Arial"/>
            </a:endParaRPr>
          </a:p>
        </p:txBody>
      </p:sp>
      <p:sp>
        <p:nvSpPr>
          <p:cNvPr id="4" name="PlaceHolder 5"/>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48" name="PlaceHolder 1"/>
          <p:cNvSpPr>
            <a:spLocks noGrp="1"/>
          </p:cNvSpPr>
          <p:nvPr>
            <p:ph type="title"/>
          </p:nvPr>
        </p:nvSpPr>
        <p:spPr>
          <a:xfrm>
            <a:off x="8398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9" name="PlaceHolder 2"/>
          <p:cNvSpPr>
            <a:spLocks noGrp="1"/>
          </p:cNvSpPr>
          <p:nvPr>
            <p:ph type="body"/>
          </p:nvPr>
        </p:nvSpPr>
        <p:spPr>
          <a:xfrm>
            <a:off x="839880" y="1681200"/>
            <a:ext cx="5157000" cy="82332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0" name="PlaceHolder 3"/>
          <p:cNvSpPr>
            <a:spLocks noGrp="1"/>
          </p:cNvSpPr>
          <p:nvPr>
            <p:ph type="body"/>
          </p:nvPr>
        </p:nvSpPr>
        <p:spPr>
          <a:xfrm>
            <a:off x="839880" y="2505240"/>
            <a:ext cx="5157000" cy="3683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1" name="PlaceHolder 4"/>
          <p:cNvSpPr>
            <a:spLocks noGrp="1"/>
          </p:cNvSpPr>
          <p:nvPr>
            <p:ph type="body"/>
          </p:nvPr>
        </p:nvSpPr>
        <p:spPr>
          <a:xfrm>
            <a:off x="6172200" y="1681200"/>
            <a:ext cx="5182560" cy="82332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2" name="PlaceHolder 5"/>
          <p:cNvSpPr>
            <a:spLocks noGrp="1"/>
          </p:cNvSpPr>
          <p:nvPr>
            <p:ph type="body"/>
          </p:nvPr>
        </p:nvSpPr>
        <p:spPr>
          <a:xfrm>
            <a:off x="6172200" y="2505240"/>
            <a:ext cx="5182560" cy="3683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3" name="PlaceHolder 6"/>
          <p:cNvSpPr>
            <a:spLocks noGrp="1"/>
          </p:cNvSpPr>
          <p:nvPr>
            <p:ph type="dt" idx="28"/>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4" name="PlaceHolder 7"/>
          <p:cNvSpPr>
            <a:spLocks noGrp="1"/>
          </p:cNvSpPr>
          <p:nvPr>
            <p:ph type="ftr" idx="2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5" name="PlaceHolder 8"/>
          <p:cNvSpPr>
            <a:spLocks noGrp="1"/>
          </p:cNvSpPr>
          <p:nvPr>
            <p:ph type="sldNum" idx="3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108A786-1B2A-4819-98FE-CFE401E4F8E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5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57" name="PlaceHolder 2"/>
          <p:cNvSpPr>
            <a:spLocks noGrp="1"/>
          </p:cNvSpPr>
          <p:nvPr>
            <p:ph type="dt" idx="31"/>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8" name="PlaceHolder 3"/>
          <p:cNvSpPr>
            <a:spLocks noGrp="1"/>
          </p:cNvSpPr>
          <p:nvPr>
            <p:ph type="ftr" idx="3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9" name="PlaceHolder 4"/>
          <p:cNvSpPr>
            <a:spLocks noGrp="1"/>
          </p:cNvSpPr>
          <p:nvPr>
            <p:ph type="sldNum" idx="3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B6FB613-AA5C-496F-A9C4-5C22DFD8A00A}"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60" name="PlaceHolder 5"/>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dt" idx="34"/>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2" name="PlaceHolder 2"/>
          <p:cNvSpPr>
            <a:spLocks noGrp="1"/>
          </p:cNvSpPr>
          <p:nvPr>
            <p:ph type="ftr" idx="3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3" name="PlaceHolder 3"/>
          <p:cNvSpPr>
            <a:spLocks noGrp="1"/>
          </p:cNvSpPr>
          <p:nvPr>
            <p:ph type="sldNum" idx="3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764ECE9-946C-44D0-B992-DCD5424E663E}"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bg>
      <p:bgPr>
        <a:solidFill>
          <a:srgbClr val="ffffff"/>
        </a:solidFill>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839880" y="457200"/>
            <a:ext cx="3931560" cy="1599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65" name="PlaceHolder 2"/>
          <p:cNvSpPr>
            <a:spLocks noGrp="1"/>
          </p:cNvSpPr>
          <p:nvPr>
            <p:ph type="body"/>
          </p:nvPr>
        </p:nvSpPr>
        <p:spPr>
          <a:xfrm>
            <a:off x="5183280" y="987480"/>
            <a:ext cx="6171480" cy="4872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66" name="PlaceHolder 3"/>
          <p:cNvSpPr>
            <a:spLocks noGrp="1"/>
          </p:cNvSpPr>
          <p:nvPr>
            <p:ph type="body"/>
          </p:nvPr>
        </p:nvSpPr>
        <p:spPr>
          <a:xfrm>
            <a:off x="839880" y="2057400"/>
            <a:ext cx="3931560" cy="381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67" name="PlaceHolder 4"/>
          <p:cNvSpPr>
            <a:spLocks noGrp="1"/>
          </p:cNvSpPr>
          <p:nvPr>
            <p:ph type="dt" idx="37"/>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8" name="PlaceHolder 5"/>
          <p:cNvSpPr>
            <a:spLocks noGrp="1"/>
          </p:cNvSpPr>
          <p:nvPr>
            <p:ph type="ftr" idx="3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9" name="PlaceHolder 6"/>
          <p:cNvSpPr>
            <a:spLocks noGrp="1"/>
          </p:cNvSpPr>
          <p:nvPr>
            <p:ph type="sldNum" idx="3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2124111-2717-44E7-8D7F-42E1DBD67E5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bg>
      <p:bgPr>
        <a:solidFill>
          <a:srgbClr val="ffffff"/>
        </a:solidFill>
      </p:bgPr>
    </p:bg>
    <p:spTree>
      <p:nvGrpSpPr>
        <p:cNvPr id="1" name=""/>
        <p:cNvGrpSpPr/>
        <p:nvPr/>
      </p:nvGrpSpPr>
      <p:grpSpPr>
        <a:xfrm>
          <a:off x="0" y="0"/>
          <a:ext cx="0" cy="0"/>
          <a:chOff x="0" y="0"/>
          <a:chExt cx="0" cy="0"/>
        </a:xfrm>
      </p:grpSpPr>
      <p:sp>
        <p:nvSpPr>
          <p:cNvPr id="70" name="PlaceHolder 1"/>
          <p:cNvSpPr>
            <a:spLocks noGrp="1"/>
          </p:cNvSpPr>
          <p:nvPr>
            <p:ph type="title"/>
          </p:nvPr>
        </p:nvSpPr>
        <p:spPr>
          <a:xfrm>
            <a:off x="839880" y="457200"/>
            <a:ext cx="3931560" cy="1599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71" name="PlaceHolder 2"/>
          <p:cNvSpPr>
            <a:spLocks noGrp="1"/>
          </p:cNvSpPr>
          <p:nvPr>
            <p:ph type="body"/>
          </p:nvPr>
        </p:nvSpPr>
        <p:spPr>
          <a:xfrm>
            <a:off x="5183280" y="987480"/>
            <a:ext cx="6171480" cy="487296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3200" strike="noStrike" u="none">
                <a:solidFill>
                  <a:schemeClr val="dk1"/>
                </a:solidFill>
                <a:effectLst/>
                <a:uFillTx/>
                <a:latin typeface="Calibri"/>
              </a:rPr>
              <a:t>Click icon to add picture</a:t>
            </a:r>
            <a:endParaRPr b="0" lang="en-US" sz="3200" strike="noStrike" u="none">
              <a:solidFill>
                <a:srgbClr val="000000"/>
              </a:solidFill>
              <a:effectLst/>
              <a:uFillTx/>
              <a:latin typeface="Arial"/>
            </a:endParaRPr>
          </a:p>
        </p:txBody>
      </p:sp>
      <p:sp>
        <p:nvSpPr>
          <p:cNvPr id="72" name="PlaceHolder 3"/>
          <p:cNvSpPr>
            <a:spLocks noGrp="1"/>
          </p:cNvSpPr>
          <p:nvPr>
            <p:ph type="body"/>
          </p:nvPr>
        </p:nvSpPr>
        <p:spPr>
          <a:xfrm>
            <a:off x="839880" y="2057400"/>
            <a:ext cx="3931560" cy="381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73" name="PlaceHolder 4"/>
          <p:cNvSpPr>
            <a:spLocks noGrp="1"/>
          </p:cNvSpPr>
          <p:nvPr>
            <p:ph type="dt" idx="40"/>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4" name="PlaceHolder 5"/>
          <p:cNvSpPr>
            <a:spLocks noGrp="1"/>
          </p:cNvSpPr>
          <p:nvPr>
            <p:ph type="ftr" idx="4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5" name="PlaceHolder 6"/>
          <p:cNvSpPr>
            <a:spLocks noGrp="1"/>
          </p:cNvSpPr>
          <p:nvPr>
            <p:ph type="sldNum" idx="4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138F776-1E08-4E60-80AB-67A529CC2A59}"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1523880" y="1122480"/>
            <a:ext cx="9143280" cy="23868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77" name="PlaceHolder 2"/>
          <p:cNvSpPr>
            <a:spLocks noGrp="1"/>
          </p:cNvSpPr>
          <p:nvPr>
            <p:ph type="dt" idx="43"/>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8" name="PlaceHolder 3"/>
          <p:cNvSpPr>
            <a:spLocks noGrp="1"/>
          </p:cNvSpPr>
          <p:nvPr>
            <p:ph type="ftr" idx="4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9" name="PlaceHolder 4"/>
          <p:cNvSpPr>
            <a:spLocks noGrp="1"/>
          </p:cNvSpPr>
          <p:nvPr>
            <p:ph type="sldNum" idx="4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23FDB9F1-3665-4381-8066-7E0C8F9E55FD}"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81" name="PlaceHolder 2"/>
          <p:cNvSpPr>
            <a:spLocks noGrp="1"/>
          </p:cNvSpPr>
          <p:nvPr>
            <p:ph type="body"/>
          </p:nvPr>
        </p:nvSpPr>
        <p:spPr>
          <a:xfrm>
            <a:off x="838080" y="1825560"/>
            <a:ext cx="10514880" cy="435060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82" name="PlaceHolder 3"/>
          <p:cNvSpPr>
            <a:spLocks noGrp="1"/>
          </p:cNvSpPr>
          <p:nvPr>
            <p:ph type="dt" idx="46"/>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3" name="PlaceHolder 4"/>
          <p:cNvSpPr>
            <a:spLocks noGrp="1"/>
          </p:cNvSpPr>
          <p:nvPr>
            <p:ph type="ftr" idx="4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4" name="PlaceHolder 5"/>
          <p:cNvSpPr>
            <a:spLocks noGrp="1"/>
          </p:cNvSpPr>
          <p:nvPr>
            <p:ph type="sldNum" idx="4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0F6FBD4-9BDF-4EF3-964D-C94A2842A2C1}"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
    <p:bg>
      <p:bgPr>
        <a:solidFill>
          <a:srgbClr val="ffffff"/>
        </a:solidFill>
      </p:bgPr>
    </p:bg>
    <p:spTree>
      <p:nvGrpSpPr>
        <p:cNvPr id="1" name=""/>
        <p:cNvGrpSpPr/>
        <p:nvPr/>
      </p:nvGrpSpPr>
      <p:grpSpPr>
        <a:xfrm>
          <a:off x="0" y="0"/>
          <a:ext cx="0" cy="0"/>
          <a:chOff x="0" y="0"/>
          <a:chExt cx="0" cy="0"/>
        </a:xfrm>
      </p:grpSpPr>
      <p:sp>
        <p:nvSpPr>
          <p:cNvPr id="85" name="PlaceHolder 1"/>
          <p:cNvSpPr>
            <a:spLocks noGrp="1"/>
          </p:cNvSpPr>
          <p:nvPr>
            <p:ph type="title"/>
          </p:nvPr>
        </p:nvSpPr>
        <p:spPr>
          <a:xfrm>
            <a:off x="8724960" y="365040"/>
            <a:ext cx="2628360" cy="581112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86" name="PlaceHolder 2"/>
          <p:cNvSpPr>
            <a:spLocks noGrp="1"/>
          </p:cNvSpPr>
          <p:nvPr>
            <p:ph type="body"/>
          </p:nvPr>
        </p:nvSpPr>
        <p:spPr>
          <a:xfrm>
            <a:off x="838080" y="365040"/>
            <a:ext cx="7733520" cy="581112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87" name="PlaceHolder 3"/>
          <p:cNvSpPr>
            <a:spLocks noGrp="1"/>
          </p:cNvSpPr>
          <p:nvPr>
            <p:ph type="dt" idx="49"/>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8" name="PlaceHolder 4"/>
          <p:cNvSpPr>
            <a:spLocks noGrp="1"/>
          </p:cNvSpPr>
          <p:nvPr>
            <p:ph type="ftr" idx="5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9" name="PlaceHolder 5"/>
          <p:cNvSpPr>
            <a:spLocks noGrp="1"/>
          </p:cNvSpPr>
          <p:nvPr>
            <p:ph type="sldNum" idx="5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6D7C063-6205-4CDD-BB1F-F472064173FE}"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
    <p:bg>
      <p:bgPr>
        <a:solidFill>
          <a:srgbClr val="ffffff"/>
        </a:solidFill>
      </p:bgPr>
    </p:bg>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91" name="PlaceHolder 2"/>
          <p:cNvSpPr>
            <a:spLocks noGrp="1"/>
          </p:cNvSpPr>
          <p:nvPr>
            <p:ph type="body"/>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92" name="PlaceHolder 3"/>
          <p:cNvSpPr>
            <a:spLocks noGrp="1"/>
          </p:cNvSpPr>
          <p:nvPr>
            <p:ph type="dt" idx="52"/>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3" name="PlaceHolder 4"/>
          <p:cNvSpPr>
            <a:spLocks noGrp="1"/>
          </p:cNvSpPr>
          <p:nvPr>
            <p:ph type="ftr" idx="5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4" name="PlaceHolder 5"/>
          <p:cNvSpPr>
            <a:spLocks noGrp="1"/>
          </p:cNvSpPr>
          <p:nvPr>
            <p:ph type="sldNum" idx="5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A92903D-DC34-44B3-B678-8A294D9CB31A}"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rgbClr val="ffffff"/>
        </a:solidFill>
      </p:bgPr>
    </p:bg>
    <p:spTree>
      <p:nvGrpSpPr>
        <p:cNvPr id="1" name=""/>
        <p:cNvGrpSpPr/>
        <p:nvPr/>
      </p:nvGrpSpPr>
      <p:grpSpPr>
        <a:xfrm>
          <a:off x="0" y="0"/>
          <a:ext cx="0" cy="0"/>
          <a:chOff x="0" y="0"/>
          <a:chExt cx="0" cy="0"/>
        </a:xfrm>
      </p:grpSpPr>
      <p:sp>
        <p:nvSpPr>
          <p:cNvPr id="95" name="PlaceHolder 1"/>
          <p:cNvSpPr>
            <a:spLocks noGrp="1"/>
          </p:cNvSpPr>
          <p:nvPr>
            <p:ph type="title"/>
          </p:nvPr>
        </p:nvSpPr>
        <p:spPr>
          <a:xfrm>
            <a:off x="831960" y="1709640"/>
            <a:ext cx="10514880" cy="285192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96" name="PlaceHolder 2"/>
          <p:cNvSpPr>
            <a:spLocks noGrp="1"/>
          </p:cNvSpPr>
          <p:nvPr>
            <p:ph type="body"/>
          </p:nvPr>
        </p:nvSpPr>
        <p:spPr>
          <a:xfrm>
            <a:off x="831960" y="4589640"/>
            <a:ext cx="10514880" cy="1499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97" name="PlaceHolder 3"/>
          <p:cNvSpPr>
            <a:spLocks noGrp="1"/>
          </p:cNvSpPr>
          <p:nvPr>
            <p:ph type="dt" idx="55"/>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8" name="PlaceHolder 4"/>
          <p:cNvSpPr>
            <a:spLocks noGrp="1"/>
          </p:cNvSpPr>
          <p:nvPr>
            <p:ph type="ftr" idx="5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9" name="PlaceHolder 5"/>
          <p:cNvSpPr>
            <a:spLocks noGrp="1"/>
          </p:cNvSpPr>
          <p:nvPr>
            <p:ph type="sldNum" idx="5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EA6D588-4474-4FA6-B431-C1EB48B95BA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839880" y="457200"/>
            <a:ext cx="3931560" cy="1599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6" name="PlaceHolder 2"/>
          <p:cNvSpPr>
            <a:spLocks noGrp="1"/>
          </p:cNvSpPr>
          <p:nvPr>
            <p:ph type="body"/>
          </p:nvPr>
        </p:nvSpPr>
        <p:spPr>
          <a:xfrm>
            <a:off x="5183280" y="987480"/>
            <a:ext cx="6171480" cy="4872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7" name="PlaceHolder 3"/>
          <p:cNvSpPr>
            <a:spLocks noGrp="1"/>
          </p:cNvSpPr>
          <p:nvPr>
            <p:ph type="body"/>
          </p:nvPr>
        </p:nvSpPr>
        <p:spPr>
          <a:xfrm>
            <a:off x="839880" y="2057400"/>
            <a:ext cx="3931560" cy="381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8" name="PlaceHolder 4"/>
          <p:cNvSpPr>
            <a:spLocks noGrp="1"/>
          </p:cNvSpPr>
          <p:nvPr>
            <p:ph type="dt" idx="4"/>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 name="PlaceHolder 5"/>
          <p:cNvSpPr>
            <a:spLocks noGrp="1"/>
          </p:cNvSpPr>
          <p:nvPr>
            <p:ph type="ftr" idx="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 name="PlaceHolder 6"/>
          <p:cNvSpPr>
            <a:spLocks noGrp="1"/>
          </p:cNvSpPr>
          <p:nvPr>
            <p:ph type="sldNum" idx="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DD1F16C-F811-4B06-9EC8-751BD619BCD6}"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
    <p:bg>
      <p:bgPr>
        <a:solidFill>
          <a:srgbClr val="ffffff"/>
        </a:solidFill>
      </p:bgPr>
    </p:bg>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01" name="PlaceHolder 2"/>
          <p:cNvSpPr>
            <a:spLocks noGrp="1"/>
          </p:cNvSpPr>
          <p:nvPr>
            <p:ph type="body"/>
          </p:nvPr>
        </p:nvSpPr>
        <p:spPr>
          <a:xfrm>
            <a:off x="838080" y="1825560"/>
            <a:ext cx="518076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2" name="PlaceHolder 3"/>
          <p:cNvSpPr>
            <a:spLocks noGrp="1"/>
          </p:cNvSpPr>
          <p:nvPr>
            <p:ph type="body"/>
          </p:nvPr>
        </p:nvSpPr>
        <p:spPr>
          <a:xfrm>
            <a:off x="6172200" y="1825560"/>
            <a:ext cx="518076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3" name="PlaceHolder 4"/>
          <p:cNvSpPr>
            <a:spLocks noGrp="1"/>
          </p:cNvSpPr>
          <p:nvPr>
            <p:ph type="dt" idx="58"/>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04" name="PlaceHolder 5"/>
          <p:cNvSpPr>
            <a:spLocks noGrp="1"/>
          </p:cNvSpPr>
          <p:nvPr>
            <p:ph type="ftr" idx="59"/>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5" name="PlaceHolder 6"/>
          <p:cNvSpPr>
            <a:spLocks noGrp="1"/>
          </p:cNvSpPr>
          <p:nvPr>
            <p:ph type="sldNum" idx="60"/>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DD31D2C-BF5D-4CAD-BF47-8A504EC0F32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ffffff"/>
        </a:solidFill>
      </p:bgPr>
    </p:bg>
    <p:spTree>
      <p:nvGrpSpPr>
        <p:cNvPr id="1" name=""/>
        <p:cNvGrpSpPr/>
        <p:nvPr/>
      </p:nvGrpSpPr>
      <p:grpSpPr>
        <a:xfrm>
          <a:off x="0" y="0"/>
          <a:ext cx="0" cy="0"/>
          <a:chOff x="0" y="0"/>
          <a:chExt cx="0" cy="0"/>
        </a:xfrm>
      </p:grpSpPr>
      <p:sp>
        <p:nvSpPr>
          <p:cNvPr id="106" name="PlaceHolder 1"/>
          <p:cNvSpPr>
            <a:spLocks noGrp="1"/>
          </p:cNvSpPr>
          <p:nvPr>
            <p:ph type="title"/>
          </p:nvPr>
        </p:nvSpPr>
        <p:spPr>
          <a:xfrm>
            <a:off x="8398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07" name="PlaceHolder 2"/>
          <p:cNvSpPr>
            <a:spLocks noGrp="1"/>
          </p:cNvSpPr>
          <p:nvPr>
            <p:ph type="body"/>
          </p:nvPr>
        </p:nvSpPr>
        <p:spPr>
          <a:xfrm>
            <a:off x="839880" y="1681200"/>
            <a:ext cx="5157000" cy="82332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08" name="PlaceHolder 3"/>
          <p:cNvSpPr>
            <a:spLocks noGrp="1"/>
          </p:cNvSpPr>
          <p:nvPr>
            <p:ph type="body"/>
          </p:nvPr>
        </p:nvSpPr>
        <p:spPr>
          <a:xfrm>
            <a:off x="839880" y="2505240"/>
            <a:ext cx="5157000" cy="3683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9" name="PlaceHolder 4"/>
          <p:cNvSpPr>
            <a:spLocks noGrp="1"/>
          </p:cNvSpPr>
          <p:nvPr>
            <p:ph type="body"/>
          </p:nvPr>
        </p:nvSpPr>
        <p:spPr>
          <a:xfrm>
            <a:off x="6172200" y="1681200"/>
            <a:ext cx="5182560" cy="82332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10" name="PlaceHolder 5"/>
          <p:cNvSpPr>
            <a:spLocks noGrp="1"/>
          </p:cNvSpPr>
          <p:nvPr>
            <p:ph type="body"/>
          </p:nvPr>
        </p:nvSpPr>
        <p:spPr>
          <a:xfrm>
            <a:off x="6172200" y="2505240"/>
            <a:ext cx="5182560" cy="368388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11" name="PlaceHolder 6"/>
          <p:cNvSpPr>
            <a:spLocks noGrp="1"/>
          </p:cNvSpPr>
          <p:nvPr>
            <p:ph type="dt" idx="61"/>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12" name="PlaceHolder 7"/>
          <p:cNvSpPr>
            <a:spLocks noGrp="1"/>
          </p:cNvSpPr>
          <p:nvPr>
            <p:ph type="ftr" idx="62"/>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3" name="PlaceHolder 8"/>
          <p:cNvSpPr>
            <a:spLocks noGrp="1"/>
          </p:cNvSpPr>
          <p:nvPr>
            <p:ph type="sldNum" idx="63"/>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E6C712D-6C4D-492C-88C8-D1A0E9E7114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bg>
      <p:bgPr>
        <a:solidFill>
          <a:srgbClr val="ffffff"/>
        </a:solidFill>
      </p:bgPr>
    </p:bg>
    <p:spTree>
      <p:nvGrpSpPr>
        <p:cNvPr id="1" name=""/>
        <p:cNvGrpSpPr/>
        <p:nvPr/>
      </p:nvGrpSpPr>
      <p:grpSpPr>
        <a:xfrm>
          <a:off x="0" y="0"/>
          <a:ext cx="0" cy="0"/>
          <a:chOff x="0" y="0"/>
          <a:chExt cx="0" cy="0"/>
        </a:xfrm>
      </p:grpSpPr>
      <p:sp>
        <p:nvSpPr>
          <p:cNvPr id="11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15" name="PlaceHolder 2"/>
          <p:cNvSpPr>
            <a:spLocks noGrp="1"/>
          </p:cNvSpPr>
          <p:nvPr>
            <p:ph type="dt" idx="64"/>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16" name="PlaceHolder 3"/>
          <p:cNvSpPr>
            <a:spLocks noGrp="1"/>
          </p:cNvSpPr>
          <p:nvPr>
            <p:ph type="ftr" idx="65"/>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7" name="PlaceHolder 4"/>
          <p:cNvSpPr>
            <a:spLocks noGrp="1"/>
          </p:cNvSpPr>
          <p:nvPr>
            <p:ph type="sldNum" idx="66"/>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DBA45F4-E794-4D3A-889E-3EDDFED0780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839880" y="457200"/>
            <a:ext cx="3931560" cy="1599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12" name="PlaceHolder 2"/>
          <p:cNvSpPr>
            <a:spLocks noGrp="1"/>
          </p:cNvSpPr>
          <p:nvPr>
            <p:ph type="body"/>
          </p:nvPr>
        </p:nvSpPr>
        <p:spPr>
          <a:xfrm>
            <a:off x="5183280" y="987480"/>
            <a:ext cx="6171480" cy="487296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rgbClr val="000000"/>
              </a:solidFill>
              <a:effectLst/>
              <a:uFillTx/>
              <a:latin typeface="Arial"/>
            </a:endParaRPr>
          </a:p>
        </p:txBody>
      </p:sp>
      <p:sp>
        <p:nvSpPr>
          <p:cNvPr id="13" name="PlaceHolder 3"/>
          <p:cNvSpPr>
            <a:spLocks noGrp="1"/>
          </p:cNvSpPr>
          <p:nvPr>
            <p:ph type="body"/>
          </p:nvPr>
        </p:nvSpPr>
        <p:spPr>
          <a:xfrm>
            <a:off x="839880" y="2057400"/>
            <a:ext cx="3931560" cy="381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14" name="PlaceHolder 4"/>
          <p:cNvSpPr>
            <a:spLocks noGrp="1"/>
          </p:cNvSpPr>
          <p:nvPr>
            <p:ph type="dt" idx="7"/>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5" name="PlaceHolder 5"/>
          <p:cNvSpPr>
            <a:spLocks noGrp="1"/>
          </p:cNvSpPr>
          <p:nvPr>
            <p:ph type="ftr" idx="8"/>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6" name="PlaceHolder 6"/>
          <p:cNvSpPr>
            <a:spLocks noGrp="1"/>
          </p:cNvSpPr>
          <p:nvPr>
            <p:ph type="sldNum" idx="9"/>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AD42313-B590-438E-AAA5-D6A53E2DC81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1523880" y="1122480"/>
            <a:ext cx="9143280" cy="238680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18" name="PlaceHolder 2"/>
          <p:cNvSpPr>
            <a:spLocks noGrp="1"/>
          </p:cNvSpPr>
          <p:nvPr>
            <p:ph type="dt" idx="10"/>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9" name="PlaceHolder 3"/>
          <p:cNvSpPr>
            <a:spLocks noGrp="1"/>
          </p:cNvSpPr>
          <p:nvPr>
            <p:ph type="ftr" idx="11"/>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0" name="PlaceHolder 4"/>
          <p:cNvSpPr>
            <a:spLocks noGrp="1"/>
          </p:cNvSpPr>
          <p:nvPr>
            <p:ph type="sldNum" idx="12"/>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25F851D0-6183-45D2-B03B-069217C74811}"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21" name="PlaceHolder 5"/>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3" name="PlaceHolder 2"/>
          <p:cNvSpPr>
            <a:spLocks noGrp="1"/>
          </p:cNvSpPr>
          <p:nvPr>
            <p:ph type="body"/>
          </p:nvPr>
        </p:nvSpPr>
        <p:spPr>
          <a:xfrm>
            <a:off x="838080" y="1825560"/>
            <a:ext cx="10514880" cy="435060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4" name="PlaceHolder 3"/>
          <p:cNvSpPr>
            <a:spLocks noGrp="1"/>
          </p:cNvSpPr>
          <p:nvPr>
            <p:ph type="dt" idx="13"/>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5" name="PlaceHolder 4"/>
          <p:cNvSpPr>
            <a:spLocks noGrp="1"/>
          </p:cNvSpPr>
          <p:nvPr>
            <p:ph type="ftr" idx="14"/>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6" name="PlaceHolder 5"/>
          <p:cNvSpPr>
            <a:spLocks noGrp="1"/>
          </p:cNvSpPr>
          <p:nvPr>
            <p:ph type="sldNum" idx="15"/>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85550D76-30F0-450E-AF77-BE9A007C20E2}"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8724960" y="365040"/>
            <a:ext cx="2628360" cy="581112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8" name="PlaceHolder 2"/>
          <p:cNvSpPr>
            <a:spLocks noGrp="1"/>
          </p:cNvSpPr>
          <p:nvPr>
            <p:ph type="body"/>
          </p:nvPr>
        </p:nvSpPr>
        <p:spPr>
          <a:xfrm>
            <a:off x="838080" y="365040"/>
            <a:ext cx="7733520" cy="581112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9" name="PlaceHolder 3"/>
          <p:cNvSpPr>
            <a:spLocks noGrp="1"/>
          </p:cNvSpPr>
          <p:nvPr>
            <p:ph type="dt" idx="16"/>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0" name="PlaceHolder 4"/>
          <p:cNvSpPr>
            <a:spLocks noGrp="1"/>
          </p:cNvSpPr>
          <p:nvPr>
            <p:ph type="ftr" idx="17"/>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1" name="PlaceHolder 5"/>
          <p:cNvSpPr>
            <a:spLocks noGrp="1"/>
          </p:cNvSpPr>
          <p:nvPr>
            <p:ph type="sldNum" idx="18"/>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2F7AD36-1B0D-4BC0-9B6A-9A82C3208FE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3" name="PlaceHolder 2"/>
          <p:cNvSpPr>
            <a:spLocks noGrp="1"/>
          </p:cNvSpPr>
          <p:nvPr>
            <p:ph type="body"/>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4" name="PlaceHolder 3"/>
          <p:cNvSpPr>
            <a:spLocks noGrp="1"/>
          </p:cNvSpPr>
          <p:nvPr>
            <p:ph type="dt" idx="19"/>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5" name="PlaceHolder 4"/>
          <p:cNvSpPr>
            <a:spLocks noGrp="1"/>
          </p:cNvSpPr>
          <p:nvPr>
            <p:ph type="ftr" idx="20"/>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6" name="PlaceHolder 5"/>
          <p:cNvSpPr>
            <a:spLocks noGrp="1"/>
          </p:cNvSpPr>
          <p:nvPr>
            <p:ph type="sldNum" idx="21"/>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96FAE10-4589-4B04-8ED1-ADAA7ED5D02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831960" y="1709640"/>
            <a:ext cx="10514880" cy="285192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38" name="PlaceHolder 2"/>
          <p:cNvSpPr>
            <a:spLocks noGrp="1"/>
          </p:cNvSpPr>
          <p:nvPr>
            <p:ph type="body"/>
          </p:nvPr>
        </p:nvSpPr>
        <p:spPr>
          <a:xfrm>
            <a:off x="831960" y="4589640"/>
            <a:ext cx="10514880" cy="1499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39" name="PlaceHolder 3"/>
          <p:cNvSpPr>
            <a:spLocks noGrp="1"/>
          </p:cNvSpPr>
          <p:nvPr>
            <p:ph type="dt" idx="22"/>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0" name="PlaceHolder 4"/>
          <p:cNvSpPr>
            <a:spLocks noGrp="1"/>
          </p:cNvSpPr>
          <p:nvPr>
            <p:ph type="ftr" idx="23"/>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1" name="PlaceHolder 5"/>
          <p:cNvSpPr>
            <a:spLocks noGrp="1"/>
          </p:cNvSpPr>
          <p:nvPr>
            <p:ph type="sldNum" idx="24"/>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04C9BEC-4E14-4D07-AC18-251F3177884A}"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3" name="PlaceHolder 2"/>
          <p:cNvSpPr>
            <a:spLocks noGrp="1"/>
          </p:cNvSpPr>
          <p:nvPr>
            <p:ph type="body"/>
          </p:nvPr>
        </p:nvSpPr>
        <p:spPr>
          <a:xfrm>
            <a:off x="838080" y="1825560"/>
            <a:ext cx="518076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4" name="PlaceHolder 3"/>
          <p:cNvSpPr>
            <a:spLocks noGrp="1"/>
          </p:cNvSpPr>
          <p:nvPr>
            <p:ph type="body"/>
          </p:nvPr>
        </p:nvSpPr>
        <p:spPr>
          <a:xfrm>
            <a:off x="6172200" y="1825560"/>
            <a:ext cx="518076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5" name="PlaceHolder 4"/>
          <p:cNvSpPr>
            <a:spLocks noGrp="1"/>
          </p:cNvSpPr>
          <p:nvPr>
            <p:ph type="dt" idx="25"/>
          </p:nvPr>
        </p:nvSpPr>
        <p:spPr>
          <a:xfrm>
            <a:off x="838080" y="6356520"/>
            <a:ext cx="2742480" cy="36432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6" name="PlaceHolder 5"/>
          <p:cNvSpPr>
            <a:spLocks noGrp="1"/>
          </p:cNvSpPr>
          <p:nvPr>
            <p:ph type="ftr" idx="26"/>
          </p:nvPr>
        </p:nvSpPr>
        <p:spPr>
          <a:xfrm>
            <a:off x="4038480" y="6356520"/>
            <a:ext cx="4114080" cy="36432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7" name="PlaceHolder 6"/>
          <p:cNvSpPr>
            <a:spLocks noGrp="1"/>
          </p:cNvSpPr>
          <p:nvPr>
            <p:ph type="sldNum" idx="27"/>
          </p:nvPr>
        </p:nvSpPr>
        <p:spPr>
          <a:xfrm>
            <a:off x="8610480" y="6356520"/>
            <a:ext cx="2742480" cy="36432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1129A488-2E6C-415A-B3B6-1E0645D5AD4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hyperlink" Target="https://www.heavy.ai/technical-glossary/statistical-modeling" TargetMode="External"/><Relationship Id="rId2" Type="http://schemas.openxmlformats.org/officeDocument/2006/relationships/hyperlink" Target="https://www.northeastern.edu/graduate/blog/statistical-modeling-for-data-analysis/" TargetMode="External"/><Relationship Id="rId3" Type="http://schemas.openxmlformats.org/officeDocument/2006/relationships/hyperlink" Target="https://www.statlearning.com/" TargetMode="External"/><Relationship Id="rId4" Type="http://schemas.openxmlformats.org/officeDocument/2006/relationships/image" Target="../media/image6.png"/><Relationship Id="rId5" Type="http://schemas.openxmlformats.org/officeDocument/2006/relationships/slideLayout" Target="../slideLayouts/slideLayout7.xml"/><Relationship Id="rId6" Type="http://schemas.openxmlformats.org/officeDocument/2006/relationships/notesSlide" Target="../notesSlides/notesSlide10.xml"/>
</Relationships>
</file>

<file path=ppt/slides/_rels/slide100.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6.png"/><Relationship Id="rId3" Type="http://schemas.openxmlformats.org/officeDocument/2006/relationships/hyperlink" Target="https://hastie.su.domains/ISLR2/ISLRv2_website.pdf" TargetMode="External"/><Relationship Id="rId4" Type="http://schemas.openxmlformats.org/officeDocument/2006/relationships/image" Target="../media/image26.png"/><Relationship Id="rId5" Type="http://schemas.openxmlformats.org/officeDocument/2006/relationships/image" Target="../media/image26.png"/><Relationship Id="rId6" Type="http://schemas.openxmlformats.org/officeDocument/2006/relationships/image" Target="../media/image26.png"/><Relationship Id="rId7" Type="http://schemas.openxmlformats.org/officeDocument/2006/relationships/image" Target="../media/image93.png"/><Relationship Id="rId8" Type="http://schemas.openxmlformats.org/officeDocument/2006/relationships/image" Target="../media/image26.png"/><Relationship Id="rId9" Type="http://schemas.openxmlformats.org/officeDocument/2006/relationships/slideLayout" Target="../slideLayouts/slideLayout7.xml"/><Relationship Id="rId10"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image" Target="../media/image94.png"/><Relationship Id="rId3" Type="http://schemas.openxmlformats.org/officeDocument/2006/relationships/slideLayout" Target="../slideLayouts/slideLayout7.xml"/><Relationship Id="rId4"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95.png"/><Relationship Id="rId3" Type="http://schemas.openxmlformats.org/officeDocument/2006/relationships/slideLayout" Target="../slideLayouts/slideLayout7.xml"/><Relationship Id="rId4"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image" Target="../media/image27.png"/><Relationship Id="rId4" Type="http://schemas.openxmlformats.org/officeDocument/2006/relationships/image" Target="../media/image27.png"/><Relationship Id="rId5" Type="http://schemas.openxmlformats.org/officeDocument/2006/relationships/slideLayout" Target="../slideLayouts/slideLayout7.xml"/><Relationship Id="rId6"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7.xml"/><Relationship Id="rId3"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97.png"/><Relationship Id="rId3" Type="http://schemas.openxmlformats.org/officeDocument/2006/relationships/slideLayout" Target="../slideLayouts/slideLayout7.xml"/><Relationship Id="rId4"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6.png"/><Relationship Id="rId3" Type="http://schemas.openxmlformats.org/officeDocument/2006/relationships/hyperlink" Target="https://hastie.su.domains/ISLR2/ISLRv2_website.pdf" TargetMode="External"/><Relationship Id="rId4" Type="http://schemas.openxmlformats.org/officeDocument/2006/relationships/image" Target="../media/image27.png"/><Relationship Id="rId5" Type="http://schemas.openxmlformats.org/officeDocument/2006/relationships/slideLayout" Target="../slideLayouts/slideLayout7.xml"/><Relationship Id="rId6"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00.png"/><Relationship Id="rId3" Type="http://schemas.openxmlformats.org/officeDocument/2006/relationships/slideLayout" Target="../slideLayouts/slideLayout7.xml"/><Relationship Id="rId4"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hyperlink" Target="https://en.wikipedia.org/wiki/Normal_distribution" TargetMode="External"/><Relationship Id="rId7" Type="http://schemas.openxmlformats.org/officeDocument/2006/relationships/slideLayout" Target="../slideLayouts/slideLayout7.xml"/><Relationship Id="rId8" Type="http://schemas.openxmlformats.org/officeDocument/2006/relationships/notesSlide" Target="../notesSlides/notesSlide11.xml"/>
</Relationships>
</file>

<file path=ppt/slides/_rels/slide1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01.png"/><Relationship Id="rId3" Type="http://schemas.openxmlformats.org/officeDocument/2006/relationships/hyperlink" Target="http://scott.fortmann-roe.com/docs/BiasVariance.html" TargetMode="External"/><Relationship Id="rId4" Type="http://schemas.openxmlformats.org/officeDocument/2006/relationships/slideLayout" Target="../slideLayouts/slideLayout7.xml"/><Relationship Id="rId5"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slideLayout" Target="../slideLayouts/slideLayout7.xml"/><Relationship Id="rId4"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104.png"/><Relationship Id="rId3" Type="http://schemas.openxmlformats.org/officeDocument/2006/relationships/hyperlink" Target="https://www.educative.io/answers/what-is-the-tradeoff-between-bias-and-variance" TargetMode="External"/><Relationship Id="rId4" Type="http://schemas.openxmlformats.org/officeDocument/2006/relationships/slideLayout" Target="../slideLayouts/slideLayout7.xml"/><Relationship Id="rId5"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6.png"/><Relationship Id="rId3" Type="http://schemas.openxmlformats.org/officeDocument/2006/relationships/hyperlink" Target="https://hastie.su.domains/ISLR2/ISLRv2_website.pdf" TargetMode="External"/><Relationship Id="rId4" Type="http://schemas.openxmlformats.org/officeDocument/2006/relationships/slideLayout" Target="../slideLayouts/slideLayout7.xml"/><Relationship Id="rId5"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slideLayout" Target="../slideLayouts/slideLayout7.xml"/><Relationship Id="rId4"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www.educative.io/answers/what-is-the-tradeoff-between-bias-and-variance" TargetMode="External"/><Relationship Id="rId3" Type="http://schemas.openxmlformats.org/officeDocument/2006/relationships/slideLayout" Target="../slideLayouts/slideLayout7.xml"/><Relationship Id="rId4"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hyperlink" Target="https://www.youtube.com/watch?v=EuBBz3bI-aA" TargetMode="External"/><Relationship Id="rId2" Type="http://schemas.openxmlformats.org/officeDocument/2006/relationships/video" Target="https://www.youtube.com/embed/EuBBz3bI-aA?feature=oembed" TargetMode="External"/><Relationship Id="rId3" Type="http://schemas.microsoft.com/office/2007/relationships/media" Target="https://www.youtube.com/embed/EuBBz3bI-aA?feature=oembed" TargetMode="External"/><Relationship Id="rId4" Type="http://schemas.openxmlformats.org/officeDocument/2006/relationships/image" Target="../media/image106.jpeg"/><Relationship Id="rId5" Type="http://schemas.openxmlformats.org/officeDocument/2006/relationships/slideLayout" Target="../slideLayouts/slideLayout7.xml"/><Relationship Id="rId6"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hyperlink" Target="https://www.mygreatlearning.com/blog/understanding-curse-of-dimensionality/" TargetMode="External"/><Relationship Id="rId2" Type="http://schemas.openxmlformats.org/officeDocument/2006/relationships/hyperlink" Target="https://en.wikipedia.org/wiki/Curse_of_dimensionality" TargetMode="External"/><Relationship Id="rId3" Type="http://schemas.openxmlformats.org/officeDocument/2006/relationships/hyperlink" Target="https://medium.com/analytics-vidhya/the-curse-of-dimensionality-and-its-cure-f9891ab72e5c" TargetMode="External"/><Relationship Id="rId4" Type="http://schemas.openxmlformats.org/officeDocument/2006/relationships/hyperlink" Target="https://analyticsindiamag.com/curse-of-dimensionality-and-what-beginners-should-do-to-overcome-it/" TargetMode="External"/><Relationship Id="rId5" Type="http://schemas.openxmlformats.org/officeDocument/2006/relationships/hyperlink" Target="https://towardsdatascience.com/the-curse-of-dimensionality-50dc6e49aa1e" TargetMode="External"/><Relationship Id="rId6" Type="http://schemas.openxmlformats.org/officeDocument/2006/relationships/hyperlink" Target="https://machinelearningmastery.com/difference-between-algorithm-and-model-in-machine-learning/" TargetMode="External"/><Relationship Id="rId7" Type="http://schemas.openxmlformats.org/officeDocument/2006/relationships/image" Target="../media/image6.png"/><Relationship Id="rId8" Type="http://schemas.openxmlformats.org/officeDocument/2006/relationships/slideLayout" Target="../slideLayouts/slideLayout7.xml"/><Relationship Id="rId9"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hyperlink" Target="https://hastie.su.domains/ISLR2/ISLRv2_website.pdf" TargetMode="External"/><Relationship Id="rId4" Type="http://schemas.openxmlformats.org/officeDocument/2006/relationships/image" Target="../media/image10.jpeg"/><Relationship Id="rId5" Type="http://schemas.openxmlformats.org/officeDocument/2006/relationships/slideLayout" Target="../slideLayouts/slideLayout7.xml"/><Relationship Id="rId6"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8.xml"/>
</Relationships>
</file>

<file path=ppt/slides/_rels/slide125.xml.rels><?xml version="1.0" encoding="UTF-8"?>
<Relationships xmlns="http://schemas.openxmlformats.org/package/2006/relationships"><Relationship Id="rId1" Type="http://schemas.openxmlformats.org/officeDocument/2006/relationships/hyperlink" Target="https://machinelearningmastery.com/difference-between-algorithm-and-model-in-machine-learning/" TargetMode="External"/><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hyperlink" Target="https://serc.carleton.edu/introgeo/models/WhatIsAModel.html" TargetMode="External"/><Relationship Id="rId2" Type="http://schemas.openxmlformats.org/officeDocument/2006/relationships/hyperlink" Target="https://www.analytics-toolkit.com/glossary/statistical-model/" TargetMode="External"/><Relationship Id="rId3" Type="http://schemas.openxmlformats.org/officeDocument/2006/relationships/hyperlink" Target="https://help.xlstat.com/6724-what-statistical-modeling" TargetMode="External"/><Relationship Id="rId4" Type="http://schemas.openxmlformats.org/officeDocument/2006/relationships/image" Target="../media/image6.png"/><Relationship Id="rId5" Type="http://schemas.openxmlformats.org/officeDocument/2006/relationships/slideLayout" Target="../slideLayouts/slideLayout7.xml"/><Relationship Id="rId6"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hyperlink" Target="https://en.wikipedia.org/wiki/All_models_are_wrong" TargetMode="Externa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7.xml"/><Relationship Id="rId5"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hyperlink" Target="https://www.northeastern.edu/graduate/blog/statistical-modeling-for-data-analysis/" TargetMode="External"/><Relationship Id="rId2" Type="http://schemas.openxmlformats.org/officeDocument/2006/relationships/hyperlink" Target="https://www.analyticsvidhya.com/blog/2020/12/all-about-statistical-modeling/" TargetMode="External"/><Relationship Id="rId3" Type="http://schemas.openxmlformats.org/officeDocument/2006/relationships/hyperlink" Target="https://www.scribbr.com/statistics/simple-linear-regression/" TargetMode="External"/><Relationship Id="rId4" Type="http://schemas.openxmlformats.org/officeDocument/2006/relationships/hyperlink" Target="https://help.xlstat.com/6724-what-statistical-modeling" TargetMode="External"/><Relationship Id="rId5" Type="http://schemas.openxmlformats.org/officeDocument/2006/relationships/hyperlink" Target="https://www.coursera.org/articles/statistical-modeling" TargetMode="External"/><Relationship Id="rId6" Type="http://schemas.openxmlformats.org/officeDocument/2006/relationships/hyperlink" Target="https://www.fs.fed.us/emc/nepa/ecr2008/sessions/materials/18/Modeling%20&amp;%20System%20Handout.pdf" TargetMode="External"/><Relationship Id="rId7" Type="http://schemas.openxmlformats.org/officeDocument/2006/relationships/hyperlink" Target="https://www.fs.fed.us/emc/nepa/ecr2008/sessions/materials/18/Modeling%20&amp;%20System%20Handout.pdf" TargetMode="External"/><Relationship Id="rId8" Type="http://schemas.openxmlformats.org/officeDocument/2006/relationships/hyperlink" Target="https://ccrma.stanford.edu/~jos/pasp/What_Model.html" TargetMode="External"/><Relationship Id="rId9" Type="http://schemas.openxmlformats.org/officeDocument/2006/relationships/hyperlink" Target="http://www.masha.uct.ac.za/masha/resources/what_is_a_model" TargetMode="External"/><Relationship Id="rId10" Type="http://schemas.openxmlformats.org/officeDocument/2006/relationships/hyperlink" Target="https://medium.com/wwblog/reducible-vs-irreducible-error-e469036969fa" TargetMode="External"/><Relationship Id="rId11" Type="http://schemas.openxmlformats.org/officeDocument/2006/relationships/hyperlink" Target="https://en.wikipedia.org/wiki/There_ain%27t_no_such_thing_as_a_free_lunch" TargetMode="External"/><Relationship Id="rId12" Type="http://schemas.openxmlformats.org/officeDocument/2006/relationships/hyperlink" Target="https://www.geeksforgeeks.org/what-is-no-free-lunch-theorem/" TargetMode="External"/><Relationship Id="rId13" Type="http://schemas.openxmlformats.org/officeDocument/2006/relationships/image" Target="../media/image107.png"/><Relationship Id="rId14" Type="http://schemas.openxmlformats.org/officeDocument/2006/relationships/slideLayout" Target="../slideLayouts/slideLayout18.xml"/><Relationship Id="rId15"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hyperlink" Target="https://towardsdatascience.com/what-no-free-lunch-really-means-in-machine-learning-85493215625d" TargetMode="External"/><Relationship Id="rId2" Type="http://schemas.openxmlformats.org/officeDocument/2006/relationships/hyperlink" Target="https://machinelearningmastery.com/no-free-lunch-theorem-for-machine-learning/#:~:text=The%20No%20Free%20Lunch%20Theorem%2C%20often%20abbreviated%20as%20NFL%20or,over%20all%20possible%20objective%20functions" TargetMode="External"/><Relationship Id="rId3" Type="http://schemas.openxmlformats.org/officeDocument/2006/relationships/hyperlink" Target="https://www.kdnuggets.com/2019/09/no-free-lunch-data-science.html" TargetMode="External"/><Relationship Id="rId4" Type="http://schemas.openxmlformats.org/officeDocument/2006/relationships/hyperlink" Target="https://scholar.harvard.edu/files/janastas/files/pols8500-01-17.pdf" TargetMode="External"/><Relationship Id="rId5" Type="http://schemas.openxmlformats.org/officeDocument/2006/relationships/hyperlink" Target="https://www.edx.org/course/statistical-learning" TargetMode="External"/><Relationship Id="rId6" Type="http://schemas.openxmlformats.org/officeDocument/2006/relationships/hyperlink" Target="https://github.com/cs109/2015/tree/master/Lectures" TargetMode="External"/><Relationship Id="rId7" Type="http://schemas.openxmlformats.org/officeDocument/2006/relationships/hyperlink" Target="https://www.statlearning.com/" TargetMode="External"/><Relationship Id="rId8" Type="http://schemas.openxmlformats.org/officeDocument/2006/relationships/hyperlink" Target="https://hastie.su.domains/Papers/ESLII.pdf" TargetMode="External"/><Relationship Id="rId9" Type="http://schemas.openxmlformats.org/officeDocument/2006/relationships/image" Target="../media/image107.png"/><Relationship Id="rId10" Type="http://schemas.openxmlformats.org/officeDocument/2006/relationships/slideLayout" Target="../slideLayouts/slideLayout18.xml"/><Relationship Id="rId11"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hyperlink" Target="https://hastie.su.domains/ISLR2/ISLRv2_website.pdf" TargetMode="External"/><Relationship Id="rId4" Type="http://schemas.openxmlformats.org/officeDocument/2006/relationships/slideLayout" Target="../slideLayouts/slideLayout7.xml"/><Relationship Id="rId5"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hyperlink" Target="http://scott.fortmann-roe.com/docs/BiasVariance.html" TargetMode="External"/><Relationship Id="rId2" Type="http://schemas.openxmlformats.org/officeDocument/2006/relationships/hyperlink" Target="https://www.quantstart.com/articles/The-Bias-Variance-Tradeoff-in-Statistical-Machine-Learning-The-Regression-Setting/" TargetMode="External"/><Relationship Id="rId3" Type="http://schemas.openxmlformats.org/officeDocument/2006/relationships/hyperlink" Target="https://www.mastersindatascience.org/learning/difference-between-bias-and-variance/" TargetMode="External"/><Relationship Id="rId4" Type="http://schemas.openxmlformats.org/officeDocument/2006/relationships/hyperlink" Target="https://towardsdatascience.com/understanding-the-bias-variance-tradeoff-165e6942b229" TargetMode="External"/><Relationship Id="rId5" Type="http://schemas.openxmlformats.org/officeDocument/2006/relationships/hyperlink" Target="https://www.cs.cornell.edu/courses/cs4780/2018fa/lectures/lecturenote12.html" TargetMode="External"/><Relationship Id="rId6" Type="http://schemas.openxmlformats.org/officeDocument/2006/relationships/hyperlink" Target="https://machinelearningmastery.com/gentle-introduction-to-the-bias-variance-trade-off-in-machine-learning/" TargetMode="External"/><Relationship Id="rId7" Type="http://schemas.openxmlformats.org/officeDocument/2006/relationships/hyperlink" Target="https://www.youtube.com/c/joshstarmer/playlists" TargetMode="External"/><Relationship Id="rId8" Type="http://schemas.openxmlformats.org/officeDocument/2006/relationships/hyperlink" Target="https://www.youtube.com/c/joshstarmer/playlists" TargetMode="External"/><Relationship Id="rId9" Type="http://schemas.openxmlformats.org/officeDocument/2006/relationships/hyperlink" Target="https://excalidraw.com/#room=19f74ef8d7fbb18c9f9b,D-oHuuTjStT0mr0lKIiO6g" TargetMode="External"/><Relationship Id="rId10" Type="http://schemas.openxmlformats.org/officeDocument/2006/relationships/image" Target="../media/image107.png"/><Relationship Id="rId11" Type="http://schemas.openxmlformats.org/officeDocument/2006/relationships/slideLayout" Target="../slideLayouts/slideLayout18.xml"/><Relationship Id="rId12"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hyperlink" Target="https://www.statlearning.com/%20&#8203;" TargetMode="External"/><Relationship Id="rId4" Type="http://schemas.openxmlformats.org/officeDocument/2006/relationships/hyperlink" Target="https://www.edx.org/course/statistical-learning" TargetMode="External"/><Relationship Id="rId5" Type="http://schemas.openxmlformats.org/officeDocument/2006/relationships/image" Target="../media/image109.png"/><Relationship Id="rId6" Type="http://schemas.openxmlformats.org/officeDocument/2006/relationships/image" Target="../media/image110.jpeg"/><Relationship Id="rId7" Type="http://schemas.openxmlformats.org/officeDocument/2006/relationships/image" Target="../media/image111.jpeg"/><Relationship Id="rId8" Type="http://schemas.openxmlformats.org/officeDocument/2006/relationships/image" Target="../media/image112.jpeg"/><Relationship Id="rId9" Type="http://schemas.openxmlformats.org/officeDocument/2006/relationships/image" Target="../media/image113.jpeg"/><Relationship Id="rId10" Type="http://schemas.openxmlformats.org/officeDocument/2006/relationships/hyperlink" Target="http://faculty.marshall.usc.edu/gareth-james/" TargetMode="External"/><Relationship Id="rId11" Type="http://schemas.openxmlformats.org/officeDocument/2006/relationships/hyperlink" Target="https://www.danielawitten.com/" TargetMode="External"/><Relationship Id="rId12" Type="http://schemas.openxmlformats.org/officeDocument/2006/relationships/hyperlink" Target="https://web.stanford.edu/~hastie/" TargetMode="External"/><Relationship Id="rId13" Type="http://schemas.openxmlformats.org/officeDocument/2006/relationships/hyperlink" Target="http://statweb.stanford.edu/~tibs/" TargetMode="External"/><Relationship Id="rId14" Type="http://schemas.openxmlformats.org/officeDocument/2006/relationships/slideLayout" Target="../slideLayouts/slideLayout18.xml"/><Relationship Id="rId15" Type="http://schemas.openxmlformats.org/officeDocument/2006/relationships/notesSlide" Target="../notesSlides/notesSlide131.xml"/>
</Relationships>
</file>

<file path=ppt/slides/_rels/slide14.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hyperlink" Target="https://hastie.su.domains/ISLR2/ISLRv2_website.pdf" TargetMode="External"/><Relationship Id="rId5" Type="http://schemas.openxmlformats.org/officeDocument/2006/relationships/slideLayout" Target="../slideLayouts/slideLayout7.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hyperlink" Target="https://hastie.su.domains/ISLR2/ISLRv2_website.pdf" TargetMode="External"/><Relationship Id="rId5" Type="http://schemas.openxmlformats.org/officeDocument/2006/relationships/image" Target="../media/image11.jpeg"/><Relationship Id="rId6" Type="http://schemas.openxmlformats.org/officeDocument/2006/relationships/slideLayout" Target="../slideLayouts/slideLayout7.xml"/><Relationship Id="rId7"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hyperlink" Target="https://hastie.su.domains/ISLR2/ISLRv2_website.pdf" TargetMode="External"/><Relationship Id="rId5" Type="http://schemas.openxmlformats.org/officeDocument/2006/relationships/image" Target="../media/image11.jpeg"/><Relationship Id="rId6" Type="http://schemas.openxmlformats.org/officeDocument/2006/relationships/slideLayout" Target="../slideLayouts/slideLayout7.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hyperlink" Target="https://hastie.su.domains/ISLR2/ISLRv2_website.pdf" TargetMode="External"/><Relationship Id="rId5" Type="http://schemas.openxmlformats.org/officeDocument/2006/relationships/slideLayout" Target="../slideLayouts/slideLayout7.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hyperlink" Target="https://hastie.su.domains/ISLR2/ISLRv2_website.pdf" TargetMode="External"/><Relationship Id="rId5" Type="http://schemas.openxmlformats.org/officeDocument/2006/relationships/image" Target="../media/image11.jpeg"/><Relationship Id="rId6" Type="http://schemas.openxmlformats.org/officeDocument/2006/relationships/slideLayout" Target="../slideLayouts/slideLayout7.xml"/><Relationship Id="rId7"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hyperlink" Target="https://hastie.su.domains/ISLR2/ISLRv2_website.pdf" TargetMode="External"/><Relationship Id="rId5" Type="http://schemas.openxmlformats.org/officeDocument/2006/relationships/slideLayout" Target="../slideLayouts/slideLayout7.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hyperlink" Target="https://hastie.su.domains/ISLR2/ISLRv2_website.pdf" TargetMode="External"/><Relationship Id="rId5" Type="http://schemas.openxmlformats.org/officeDocument/2006/relationships/image" Target="../media/image11.jpeg"/><Relationship Id="rId6" Type="http://schemas.openxmlformats.org/officeDocument/2006/relationships/slideLayout" Target="../slideLayouts/slideLayout7.xml"/><Relationship Id="rId7"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slideLayout" Target="../slideLayouts/slideLayout7.xml"/><Relationship Id="rId8"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slideLayout" Target="../slideLayouts/slideLayout7.xml"/><Relationship Id="rId8"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hastie.su.domains/ISLR2/ISLRv2_website.pdf" TargetMode="External"/><Relationship Id="rId3" Type="http://schemas.openxmlformats.org/officeDocument/2006/relationships/hyperlink" Target="https://www.statlearning.com/resources-first-edition" TargetMode="External"/><Relationship Id="rId4" Type="http://schemas.openxmlformats.org/officeDocument/2006/relationships/image" Target="../media/image6.png"/><Relationship Id="rId5" Type="http://schemas.openxmlformats.org/officeDocument/2006/relationships/slideLayout" Target="../slideLayouts/slideLayout7.xml"/><Relationship Id="rId6"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slideLayout" Target="../slideLayouts/slideLayout7.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latex2png.com/" TargetMode="Externa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slideLayout" Target="../slideLayouts/slideLayout7.xml"/><Relationship Id="rId6"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latex2png.com/" TargetMode="Externa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slideLayout" Target="../slideLayouts/slideLayout7.xml"/><Relationship Id="rId6"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latex2png.com/" TargetMode="Externa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slideLayout" Target="../slideLayouts/slideLayout7.xml"/><Relationship Id="rId6"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latex2png.com/" TargetMode="External"/><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slideLayout" Target="../slideLayouts/slideLayout7.xml"/><Relationship Id="rId6"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23.png"/><Relationship Id="rId3" Type="http://schemas.openxmlformats.org/officeDocument/2006/relationships/slideLayout" Target="../slideLayouts/slideLayout7.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24.png"/><Relationship Id="rId3" Type="http://schemas.openxmlformats.org/officeDocument/2006/relationships/slideLayout" Target="../slideLayouts/slideLayout7.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image" Target="../media/image20.png"/><Relationship Id="rId4" Type="http://schemas.openxmlformats.org/officeDocument/2006/relationships/slideLayout" Target="../slideLayouts/slideLayout7.xml"/><Relationship Id="rId5"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slideLayout" Target="../slideLayouts/slideLayout7.xml"/><Relationship Id="rId6"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8.png"/><Relationship Id="rId10" Type="http://schemas.openxmlformats.org/officeDocument/2006/relationships/image" Target="../media/image28.png"/><Relationship Id="rId11" Type="http://schemas.openxmlformats.org/officeDocument/2006/relationships/image" Target="../media/image27.png"/><Relationship Id="rId12" Type="http://schemas.openxmlformats.org/officeDocument/2006/relationships/image" Target="../media/image27.png"/><Relationship Id="rId13" Type="http://schemas.openxmlformats.org/officeDocument/2006/relationships/slideLayout" Target="../slideLayouts/slideLayout7.xml"/><Relationship Id="rId1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slideLayout" Target="../slideLayouts/slideLayout7.xml"/><Relationship Id="rId7"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hyperlink" Target="https://hastie.su.domains/ISLR2/ISLRv2_website.pdf" TargetMode="External"/><Relationship Id="rId4" Type="http://schemas.openxmlformats.org/officeDocument/2006/relationships/image" Target="../media/image30.png"/><Relationship Id="rId5" Type="http://schemas.openxmlformats.org/officeDocument/2006/relationships/slideLayout" Target="../slideLayouts/slideLayout7.xml"/><Relationship Id="rId6"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hyperlink" Target="https://hastie.su.domains/ISLR2/ISLRv2_website.pdf" TargetMode="External"/><Relationship Id="rId4" Type="http://schemas.openxmlformats.org/officeDocument/2006/relationships/image" Target="../media/image20.png"/><Relationship Id="rId5" Type="http://schemas.openxmlformats.org/officeDocument/2006/relationships/slideLayout" Target="../slideLayouts/slideLayout7.xml"/><Relationship Id="rId6"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hyperlink" Target="https://michael-franke.github.io/intro-data-analysis/Chap-03-03-models-general.html" TargetMode="External"/><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hyperlink" Target="https://en.wikipedia.org/wiki/All_models_are_wrong" TargetMode="External"/><Relationship Id="rId2" Type="http://schemas.openxmlformats.org/officeDocument/2006/relationships/hyperlink" Target="https://stats.stackexchange.com/questions/57407/what-is-the-meaning-of-all-models-are-wrong-but-some-are-useful" TargetMode="Externa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slideLayout" Target="../slideLayouts/slideLayout7.xml"/><Relationship Id="rId6"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www.statlearning.com/" TargetMode="Externa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image" Target="../media/image27.png"/><Relationship Id="rId5" Type="http://schemas.openxmlformats.org/officeDocument/2006/relationships/image" Target="../media/image27.png"/><Relationship Id="rId6" Type="http://schemas.openxmlformats.org/officeDocument/2006/relationships/image" Target="../media/image27.png"/><Relationship Id="rId7" Type="http://schemas.openxmlformats.org/officeDocument/2006/relationships/slideLayout" Target="../slideLayouts/slideLayout7.xml"/><Relationship Id="rId8"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hyperlink" Target="https://www.statlearning.com/" TargetMode="External"/><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image" Target="../media/image27.png"/><Relationship Id="rId5" Type="http://schemas.openxmlformats.org/officeDocument/2006/relationships/slideLayout" Target="../slideLayouts/slideLayout7.xml"/><Relationship Id="rId6"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image" Target="../media/image27.png"/><Relationship Id="rId5" Type="http://schemas.openxmlformats.org/officeDocument/2006/relationships/slideLayout" Target="../slideLayouts/slideLayout7.xml"/><Relationship Id="rId6"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25.png"/><Relationship Id="rId3" Type="http://schemas.openxmlformats.org/officeDocument/2006/relationships/slideLayout" Target="../slideLayouts/slideLayout7.xml"/><Relationship Id="rId4"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hyperlink" Target="https://hastie.su.domains/ISLR2/ISLRv2_website.pdf" TargetMode="External"/><Relationship Id="rId3" Type="http://schemas.openxmlformats.org/officeDocument/2006/relationships/slideLayout" Target="../slideLayouts/slideLayout7.xml"/><Relationship Id="rId4"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6.png"/><Relationship Id="rId3" Type="http://schemas.openxmlformats.org/officeDocument/2006/relationships/image" Target="../media/image33.png"/><Relationship Id="rId4" Type="http://schemas.openxmlformats.org/officeDocument/2006/relationships/slideLayout" Target="../slideLayouts/slideLayout7.xml"/><Relationship Id="rId5"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image" Target="../media/image27.png"/><Relationship Id="rId5" Type="http://schemas.openxmlformats.org/officeDocument/2006/relationships/image" Target="../media/image34.png"/><Relationship Id="rId6" Type="http://schemas.openxmlformats.org/officeDocument/2006/relationships/image" Target="../media/image27.png"/><Relationship Id="rId7" Type="http://schemas.openxmlformats.org/officeDocument/2006/relationships/slideLayout" Target="../slideLayouts/slideLayout7.xml"/><Relationship Id="rId8"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hyperlink" Target="https://www.britannica.com/dictionary/model" TargetMode="External"/><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11.jpeg"/><Relationship Id="rId6" Type="http://schemas.openxmlformats.org/officeDocument/2006/relationships/image" Target="../media/image35.png"/><Relationship Id="rId7" Type="http://schemas.openxmlformats.org/officeDocument/2006/relationships/slideLayout" Target="../slideLayouts/slideLayout7.xml"/><Relationship Id="rId8"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11.jpeg"/><Relationship Id="rId7" Type="http://schemas.openxmlformats.org/officeDocument/2006/relationships/image" Target="../media/image36.png"/><Relationship Id="rId8" Type="http://schemas.openxmlformats.org/officeDocument/2006/relationships/slideLayout" Target="../slideLayouts/slideLayout7.xml"/><Relationship Id="rId9"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11.jpeg"/><Relationship Id="rId7" Type="http://schemas.openxmlformats.org/officeDocument/2006/relationships/image" Target="../media/image37.png"/><Relationship Id="rId8" Type="http://schemas.openxmlformats.org/officeDocument/2006/relationships/slideLayout" Target="../slideLayouts/slideLayout7.xml"/><Relationship Id="rId9"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11.jpe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slideLayout" Target="../slideLayouts/slideLayout7.xml"/><Relationship Id="rId10"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34.png"/><Relationship Id="rId7" Type="http://schemas.openxmlformats.org/officeDocument/2006/relationships/image" Target="../media/image43.png"/><Relationship Id="rId8" Type="http://schemas.openxmlformats.org/officeDocument/2006/relationships/slideLayout" Target="../slideLayouts/slideLayout7.xml"/><Relationship Id="rId9"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27.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47.png"/><Relationship Id="rId13" Type="http://schemas.openxmlformats.org/officeDocument/2006/relationships/slideLayout" Target="../slideLayouts/slideLayout7.xml"/><Relationship Id="rId1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image" Target="../media/image2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35.png"/><Relationship Id="rId7" Type="http://schemas.openxmlformats.org/officeDocument/2006/relationships/image" Target="../media/image50.png"/><Relationship Id="rId8" Type="http://schemas.openxmlformats.org/officeDocument/2006/relationships/slideLayout" Target="../slideLayouts/slideLayout7.xml"/><Relationship Id="rId9"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hyperlink" Target="https://en.wikipedia.org/wiki/There_ain%27t_no_such_thing_as_a_free_lunch" TargetMode="External"/><Relationship Id="rId3" Type="http://schemas.openxmlformats.org/officeDocument/2006/relationships/hyperlink" Target="http://www.freelunchblog.net/" TargetMode="External"/><Relationship Id="rId4" Type="http://schemas.openxmlformats.org/officeDocument/2006/relationships/image" Target="../media/image6.png"/><Relationship Id="rId5" Type="http://schemas.openxmlformats.org/officeDocument/2006/relationships/slideLayout" Target="../slideLayouts/slideLayout7.xml"/><Relationship Id="rId6"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hyperlink" Target="https://towardsdatascience.com/what-no-free-lunch-really-means-in-machine-learning-85493215625d" TargetMode="External"/><Relationship Id="rId2" Type="http://schemas.openxmlformats.org/officeDocument/2006/relationships/hyperlink" Target="https://www.geeksforgeeks.org/what-is-no-free-lunch-theorem/" TargetMode="External"/><Relationship Id="rId3" Type="http://schemas.openxmlformats.org/officeDocument/2006/relationships/image" Target="../media/image6.png"/><Relationship Id="rId4" Type="http://schemas.openxmlformats.org/officeDocument/2006/relationships/slideLayout" Target="../slideLayouts/slideLayout7.xml"/><Relationship Id="rId5"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hyperlink" Target="https://imgflip.com/memegenerator/Oprah-You-Get-A" TargetMode="External"/><Relationship Id="rId2" Type="http://schemas.openxmlformats.org/officeDocument/2006/relationships/image" Target="../media/image6.png"/><Relationship Id="rId3" Type="http://schemas.openxmlformats.org/officeDocument/2006/relationships/image" Target="../media/image52.png"/><Relationship Id="rId4" Type="http://schemas.openxmlformats.org/officeDocument/2006/relationships/slideLayout" Target="../slideLayouts/slideLayout7.xml"/><Relationship Id="rId5"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hyperlink" Target="https://www.britannica.com/dictionary/model" TargetMode="External"/><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hyperlink" Target="https://hastie.su.domains/ISLR2/ISLRv2_website.pdf" TargetMode="External"/><Relationship Id="rId3" Type="http://schemas.openxmlformats.org/officeDocument/2006/relationships/hyperlink" Target="https://www.statlearning.com/resources-first-edition" TargetMode="External"/><Relationship Id="rId4" Type="http://schemas.openxmlformats.org/officeDocument/2006/relationships/image" Target="../media/image6.png"/><Relationship Id="rId5" Type="http://schemas.openxmlformats.org/officeDocument/2006/relationships/slideLayout" Target="../slideLayouts/slideLayout7.xml"/><Relationship Id="rId6"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53.png"/><Relationship Id="rId6" Type="http://schemas.openxmlformats.org/officeDocument/2006/relationships/slideLayout" Target="../slideLayouts/slideLayout7.xml"/><Relationship Id="rId7"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slideLayout" Target="../slideLayouts/slideLayout7.xml"/><Relationship Id="rId6"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image" Target="../media/image54.png"/><Relationship Id="rId4" Type="http://schemas.openxmlformats.org/officeDocument/2006/relationships/slideLayout" Target="../slideLayouts/slideLayout7.xml"/><Relationship Id="rId5"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6.png"/><Relationship Id="rId3" Type="http://schemas.openxmlformats.org/officeDocument/2006/relationships/image" Target="../media/image54.png"/><Relationship Id="rId4" Type="http://schemas.openxmlformats.org/officeDocument/2006/relationships/slideLayout" Target="../slideLayouts/slideLayout7.xml"/><Relationship Id="rId5"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hyperlink" Target="https://www.statlearning.com/resources-first-edition" TargetMode="External"/><Relationship Id="rId3" Type="http://schemas.openxmlformats.org/officeDocument/2006/relationships/image" Target="../media/image54.png"/><Relationship Id="rId4" Type="http://schemas.openxmlformats.org/officeDocument/2006/relationships/slideLayout" Target="../slideLayouts/slideLayout7.xml"/><Relationship Id="rId5"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hyperlink" Target="https://www.statlearning.com/resources-first-edition" TargetMode="External"/><Relationship Id="rId3" Type="http://schemas.openxmlformats.org/officeDocument/2006/relationships/image" Target="../media/image54.png"/><Relationship Id="rId4" Type="http://schemas.openxmlformats.org/officeDocument/2006/relationships/image" Target="../media/image27.png"/><Relationship Id="rId5" Type="http://schemas.openxmlformats.org/officeDocument/2006/relationships/slideLayout" Target="../slideLayouts/slideLayout7.xml"/><Relationship Id="rId6"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hyperlink" Target="https://www.statlearning.com/resources-first-edition" TargetMode="External"/><Relationship Id="rId3" Type="http://schemas.openxmlformats.org/officeDocument/2006/relationships/image" Target="../media/image54.png"/><Relationship Id="rId4" Type="http://schemas.openxmlformats.org/officeDocument/2006/relationships/image" Target="../media/image27.png"/><Relationship Id="rId5" Type="http://schemas.openxmlformats.org/officeDocument/2006/relationships/image" Target="../media/image56.png"/><Relationship Id="rId6" Type="http://schemas.openxmlformats.org/officeDocument/2006/relationships/slideLayout" Target="../slideLayouts/slideLayout7.xml"/><Relationship Id="rId7"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hyperlink" Target="https://www.statlearning.com/resources-first-edition" TargetMode="External"/><Relationship Id="rId3" Type="http://schemas.openxmlformats.org/officeDocument/2006/relationships/image" Target="../media/image54.png"/><Relationship Id="rId4" Type="http://schemas.openxmlformats.org/officeDocument/2006/relationships/image" Target="../media/image27.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slideLayout" Target="../slideLayouts/slideLayout7.xml"/><Relationship Id="rId8"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hyperlink" Target="https://www.sebokwiki.org/wiki/What_is_a_Model%3F" TargetMode="External"/><Relationship Id="rId2" Type="http://schemas.openxmlformats.org/officeDocument/2006/relationships/hyperlink" Target="https://en.wikipedia.org/wiki/Model" TargetMode="External"/><Relationship Id="rId3" Type="http://schemas.openxmlformats.org/officeDocument/2006/relationships/image" Target="../media/image6.png"/><Relationship Id="rId4" Type="http://schemas.openxmlformats.org/officeDocument/2006/relationships/slideLayout" Target="../slideLayouts/slideLayout7.xml"/><Relationship Id="rId5"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hyperlink" Target="https://www.statlearning.com/resources-first-edition" TargetMode="External"/><Relationship Id="rId3" Type="http://schemas.openxmlformats.org/officeDocument/2006/relationships/image" Target="../media/image54.png"/><Relationship Id="rId4" Type="http://schemas.openxmlformats.org/officeDocument/2006/relationships/image" Target="../media/image27.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slideLayout" Target="../slideLayouts/slideLayout7.xml"/><Relationship Id="rId9" Type="http://schemas.openxmlformats.org/officeDocument/2006/relationships/notesSlide" Target="../notesSlides/notesSlide70.xml"/>
</Relationships>
</file>

<file path=ppt/slides/_rels/slide7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hyperlink" Target="https://www.statlearning.com/resources-first-edition" TargetMode="External"/><Relationship Id="rId3" Type="http://schemas.openxmlformats.org/officeDocument/2006/relationships/image" Target="../media/image54.png"/><Relationship Id="rId4" Type="http://schemas.openxmlformats.org/officeDocument/2006/relationships/image" Target="../media/image27.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slideLayout" Target="../slideLayouts/slideLayout7.xml"/><Relationship Id="rId10"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55.png"/><Relationship Id="rId3" Type="http://schemas.openxmlformats.org/officeDocument/2006/relationships/hyperlink" Target="https://www.statlearning.com/resources-first-edition" TargetMode="External"/><Relationship Id="rId4" Type="http://schemas.openxmlformats.org/officeDocument/2006/relationships/image" Target="../media/image54.png"/><Relationship Id="rId5" Type="http://schemas.openxmlformats.org/officeDocument/2006/relationships/image" Target="../media/image27.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slideLayout" Target="../slideLayouts/slideLayout7.xml"/><Relationship Id="rId11"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61.png"/><Relationship Id="rId3" Type="http://schemas.openxmlformats.org/officeDocument/2006/relationships/slideLayout" Target="../slideLayouts/slideLayout7.xml"/><Relationship Id="rId4"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hyperlink" Target="https://www.statlearning.com/resources-first-edition" TargetMode="Externa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slideLayout" Target="../slideLayouts/slideLayout7.xml"/><Relationship Id="rId11"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slideLayout" Target="../slideLayouts/slideLayout7.xml"/><Relationship Id="rId4"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54.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54.png"/><Relationship Id="rId9" Type="http://schemas.openxmlformats.org/officeDocument/2006/relationships/slideLayout" Target="../slideLayouts/slideLayout7.xml"/><Relationship Id="rId10"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slideLayout" Target="../slideLayouts/slideLayout7.xml"/><Relationship Id="rId4" Type="http://schemas.openxmlformats.org/officeDocument/2006/relationships/notesSlide" Target="../notesSlides/notesSlide77.xml"/>
</Relationships>
</file>

<file path=ppt/slides/_rels/slide7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slideLayout" Target="../slideLayouts/slideLayout7.xml"/><Relationship Id="rId4"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54.png"/><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54.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74.png"/><Relationship Id="rId9" Type="http://schemas.openxmlformats.org/officeDocument/2006/relationships/image" Target="../media/image75.png"/><Relationship Id="rId10" Type="http://schemas.openxmlformats.org/officeDocument/2006/relationships/slideLayout" Target="../slideLayouts/slideLayout7.xml"/><Relationship Id="rId11"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hyperlink" Target="https://en.wikipedia.org/wiki/Statistical_model" TargetMode="External"/><Relationship Id="rId2" Type="http://schemas.openxmlformats.org/officeDocument/2006/relationships/hyperlink" Target="https://www.analytics-toolkit.com/glossary/statistical-model/" TargetMode="External"/><Relationship Id="rId3" Type="http://schemas.openxmlformats.org/officeDocument/2006/relationships/hyperlink" Target="https://michael-franke.github.io/intro-data-analysis/Chap-03-03-models-general.html" TargetMode="External"/><Relationship Id="rId4" Type="http://schemas.openxmlformats.org/officeDocument/2006/relationships/image" Target="../media/image6.png"/><Relationship Id="rId5" Type="http://schemas.openxmlformats.org/officeDocument/2006/relationships/slideLayout" Target="../slideLayouts/slideLayout7.xml"/><Relationship Id="rId6" Type="http://schemas.openxmlformats.org/officeDocument/2006/relationships/notesSlide" Target="../notesSlides/notesSlide8.xml"/>
</Relationships>
</file>

<file path=ppt/slides/_rels/slide8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7.xml"/><Relationship Id="rId3"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7.png"/><Relationship Id="rId3" Type="http://schemas.openxmlformats.org/officeDocument/2006/relationships/slideLayout" Target="../slideLayouts/slideLayout7.xml"/><Relationship Id="rId4"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slideLayout" Target="../slideLayouts/slideLayout7.xml"/><Relationship Id="rId4"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8.png"/><Relationship Id="rId3" Type="http://schemas.openxmlformats.org/officeDocument/2006/relationships/hyperlink" Target="https://hastie.su.domains/ISLR2/ISLRv2_website.pdf" TargetMode="External"/><Relationship Id="rId4" Type="http://schemas.openxmlformats.org/officeDocument/2006/relationships/slideLayout" Target="../slideLayouts/slideLayout7.xml"/><Relationship Id="rId5"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hyperlink" Target="https://hastie.su.domains/ISLR2/ISLRv2_website.pdf" TargetMode="External"/><Relationship Id="rId4" Type="http://schemas.openxmlformats.org/officeDocument/2006/relationships/slideLayout" Target="../slideLayouts/slideLayout7.xml"/><Relationship Id="rId5"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81.png"/><Relationship Id="rId3" Type="http://schemas.openxmlformats.org/officeDocument/2006/relationships/hyperlink" Target="https://hastie.su.domains/ISLR2/ISLRv2_website.pdf" TargetMode="External"/><Relationship Id="rId4" Type="http://schemas.openxmlformats.org/officeDocument/2006/relationships/slideLayout" Target="../slideLayouts/slideLayout7.xml"/><Relationship Id="rId5"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image" Target="../media/image82.png"/><Relationship Id="rId4" Type="http://schemas.openxmlformats.org/officeDocument/2006/relationships/slideLayout" Target="../slideLayouts/slideLayout7.xml"/><Relationship Id="rId5"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image" Target="../media/image6.png"/><Relationship Id="rId3" Type="http://schemas.openxmlformats.org/officeDocument/2006/relationships/hyperlink" Target="https://hastie.su.domains/ISLR2/ISLRv2_website.pdf" TargetMode="External"/><Relationship Id="rId4" Type="http://schemas.openxmlformats.org/officeDocument/2006/relationships/slideLayout" Target="../slideLayouts/slideLayout7.xml"/><Relationship Id="rId5"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slideLayout" Target="../slideLayouts/slideLayout7.xml"/><Relationship Id="rId4"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7.xml"/><Relationship Id="rId4" Type="http://schemas.openxmlformats.org/officeDocument/2006/relationships/notesSlide" Target="../notesSlides/notesSlide9.xml"/>
</Relationships>
</file>

<file path=ppt/slides/_rels/slide90.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image" Target="../media/image6.png"/><Relationship Id="rId3" Type="http://schemas.openxmlformats.org/officeDocument/2006/relationships/hyperlink" Target="https://hastie.su.domains/ISLR2/ISLRv2_website.pdf" TargetMode="External"/><Relationship Id="rId4" Type="http://schemas.openxmlformats.org/officeDocument/2006/relationships/slideLayout" Target="../slideLayouts/slideLayout7.xml"/><Relationship Id="rId5"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image" Target="../media/image85.png"/><Relationship Id="rId4" Type="http://schemas.openxmlformats.org/officeDocument/2006/relationships/slideLayout" Target="../slideLayouts/slideLayout7.xml"/><Relationship Id="rId5"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image" Target="../media/image27.png"/><Relationship Id="rId4" Type="http://schemas.openxmlformats.org/officeDocument/2006/relationships/slideLayout" Target="../slideLayouts/slideLayout7.xml"/><Relationship Id="rId5"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hyperlink" Target="https://hastie.su.domains/ISLR2/ISLRv2_website.pdf" TargetMode="Externa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slideLayout" Target="../slideLayouts/slideLayout7.xml"/><Relationship Id="rId5"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slideLayout" Target="../slideLayouts/slideLayout7.xml"/><Relationship Id="rId4"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image" Target="../media/image27.png"/><Relationship Id="rId4" Type="http://schemas.openxmlformats.org/officeDocument/2006/relationships/slideLayout" Target="../slideLayouts/slideLayout7.xml"/><Relationship Id="rId5"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hyperlink" Target="https://www.cs.cornell.edu/courses/cs4780/2018fa/lectures/lecturenote12.html" TargetMode="External"/><Relationship Id="rId2" Type="http://schemas.openxmlformats.org/officeDocument/2006/relationships/hyperlink" Target="https://www.youtube.com/channel/UC7p_I0qxYZP94vhesuLAWNA" TargetMode="Externa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6.png"/><Relationship Id="rId6" Type="http://schemas.openxmlformats.org/officeDocument/2006/relationships/slideLayout" Target="../slideLayouts/slideLayout7.xml"/><Relationship Id="rId7"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www.quantstart.com/articles/The-Bias-Variance-Tradeoff-in-Statistical-Machine-Learning-The-Regression-Setting/" TargetMode="External"/><Relationship Id="rId3" Type="http://schemas.openxmlformats.org/officeDocument/2006/relationships/hyperlink" Target="https://en.wikipedia.org/wiki/Bias&#8211;variance_tradeoff" TargetMode="External"/><Relationship Id="rId4" Type="http://schemas.openxmlformats.org/officeDocument/2006/relationships/image" Target="../media/image91.png"/><Relationship Id="rId5" Type="http://schemas.openxmlformats.org/officeDocument/2006/relationships/slideLayout" Target="../slideLayouts/slideLayout7.xml"/><Relationship Id="rId6"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hyperlink" Target="https://hastie.su.domains/ISLR2/ISLRv2_website.pdf" TargetMode="External"/><Relationship Id="rId3" Type="http://schemas.openxmlformats.org/officeDocument/2006/relationships/slideLayout" Target="../slideLayouts/slideLayout7.xml"/><Relationship Id="rId4"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4" name="Picture 1" descr="Shape, arrow&#10;&#10;Description automatically generated"/>
          <p:cNvPicPr/>
          <p:nvPr/>
        </p:nvPicPr>
        <p:blipFill>
          <a:blip r:embed="rId1"/>
          <a:stretch/>
        </p:blipFill>
        <p:spPr>
          <a:xfrm>
            <a:off x="573120" y="1458720"/>
            <a:ext cx="11225880" cy="693360"/>
          </a:xfrm>
          <a:prstGeom prst="rect">
            <a:avLst/>
          </a:prstGeom>
          <a:noFill/>
          <a:ln w="0">
            <a:noFill/>
          </a:ln>
        </p:spPr>
      </p:pic>
      <p:sp>
        <p:nvSpPr>
          <p:cNvPr id="125" name="Rectangle 4"/>
          <p:cNvSpPr/>
          <p:nvPr/>
        </p:nvSpPr>
        <p:spPr>
          <a:xfrm>
            <a:off x="8147880" y="1473840"/>
            <a:ext cx="1608480" cy="677520"/>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126" name="Picture 6" descr="Shape, rectangle&#10;&#10;Description automatically generated"/>
          <p:cNvPicPr/>
          <p:nvPr/>
        </p:nvPicPr>
        <p:blipFill>
          <a:blip r:embed="rId2"/>
          <a:stretch/>
        </p:blipFill>
        <p:spPr>
          <a:xfrm>
            <a:off x="3752280" y="3432960"/>
            <a:ext cx="4866840" cy="210420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5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lnSpcReduction="9999"/>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Statistical Models</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Statistical models give rise to a new term: </a:t>
            </a:r>
            <a:r>
              <a:rPr b="1" i="1" lang="en-US" sz="2100" strike="noStrike" u="none">
                <a:solidFill>
                  <a:srgbClr val="0246f2"/>
                </a:solidFill>
                <a:effectLst/>
                <a:uFillTx/>
                <a:latin typeface="Calibri"/>
                <a:ea typeface="Calibri"/>
              </a:rPr>
              <a:t>statistical modeling</a:t>
            </a:r>
            <a:r>
              <a:rPr b="0" i="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which refers to the </a:t>
            </a:r>
            <a:r>
              <a:rPr b="0" i="1" lang="en-US" sz="2100" strike="noStrike" u="sng">
                <a:solidFill>
                  <a:schemeClr val="dk1"/>
                </a:solidFill>
                <a:effectLst/>
                <a:uFillTx/>
                <a:latin typeface="Calibri"/>
                <a:ea typeface="Calibri"/>
              </a:rPr>
              <a:t>process </a:t>
            </a:r>
            <a:r>
              <a:rPr b="0" lang="en-US" sz="2100" strike="noStrike" u="none">
                <a:solidFill>
                  <a:schemeClr val="dk1"/>
                </a:solidFill>
                <a:effectLst/>
                <a:uFillTx/>
                <a:latin typeface="Calibri"/>
                <a:ea typeface="Calibri"/>
              </a:rPr>
              <a:t>of applying statistical analysis to dataset; or in simpler terms, the action of scientifically investigating information in a strategic manner with the objective of understanding it better.</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Another popular term </a:t>
            </a:r>
            <a:r>
              <a:rPr b="0" lang="en-US" sz="2100" strike="noStrike" u="none">
                <a:solidFill>
                  <a:srgbClr val="000000"/>
                </a:solidFill>
                <a:effectLst/>
                <a:uFillTx/>
                <a:latin typeface="Calibri"/>
                <a:ea typeface="Calibri"/>
              </a:rPr>
              <a:t>is </a:t>
            </a:r>
            <a:r>
              <a:rPr b="1" i="1" lang="en-US" sz="2100" strike="noStrike" u="none">
                <a:solidFill>
                  <a:srgbClr val="0246f2"/>
                </a:solidFill>
                <a:effectLst/>
                <a:uFillTx/>
                <a:latin typeface="Calibri"/>
                <a:ea typeface="Calibri"/>
              </a:rPr>
              <a:t>statistical learning</a:t>
            </a:r>
            <a:r>
              <a:rPr b="0" lang="en-US" sz="2100" strike="noStrike" u="none">
                <a:solidFill>
                  <a:schemeClr val="dk1"/>
                </a:solidFill>
                <a:effectLst/>
                <a:uFillTx/>
                <a:latin typeface="Calibri"/>
                <a:ea typeface="Calibri"/>
              </a:rPr>
              <a:t>, which "refers to a set of tools for modeling and understanding complex datasets." It has its roots in statistics, but blends with computer science and machine learning. Its popularity is due to the advent of "Big Data."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Very much like statistics, where one has a representative sample about a population, and uses that sample to infer about the overall population, data science through statistical modeling makes uses of datasets (the new sample) and attempts to find patterns and elusive relationships in order to better understand the general phenomena (population). </a:t>
            </a:r>
            <a:endParaRPr b="0" lang="en-US" sz="2100" strike="noStrike" u="none">
              <a:solidFill>
                <a:srgbClr val="000000"/>
              </a:solidFill>
              <a:effectLst/>
              <a:uFillTx/>
              <a:latin typeface="Arial"/>
            </a:endParaRPr>
          </a:p>
        </p:txBody>
      </p:sp>
      <p:sp>
        <p:nvSpPr>
          <p:cNvPr id="160" name="PlaceHolder 3"/>
          <p:cNvSpPr>
            <a:spLocks noGrp="1"/>
          </p:cNvSpPr>
          <p:nvPr>
            <p:ph type="ftr" idx="75"/>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Statistical modeling  &lt;</a:t>
            </a:r>
            <a:r>
              <a:rPr b="0" lang="en-US" sz="1200" strike="noStrike" u="sng">
                <a:solidFill>
                  <a:schemeClr val="dk1">
                    <a:tint val="75000"/>
                  </a:schemeClr>
                </a:solidFill>
                <a:effectLst/>
                <a:uFillTx/>
                <a:latin typeface="Calibri"/>
                <a:ea typeface="Calibri"/>
                <a:hlinkClick r:id="rId1"/>
              </a:rPr>
              <a:t>https://www.heavy.ai/technical-glossary/statistical-modeling</a:t>
            </a:r>
            <a:r>
              <a:rPr b="0" lang="en-US" sz="1200" strike="noStrike" u="none">
                <a:solidFill>
                  <a:schemeClr val="dk1">
                    <a:tint val="75000"/>
                  </a:schemeClr>
                </a:solidFill>
                <a:effectLst/>
                <a:uFillTx/>
                <a:latin typeface="Calibri"/>
                <a:ea typeface="Calibri"/>
              </a:rPr>
              <a:t>&gt;; &lt;</a:t>
            </a:r>
            <a:r>
              <a:rPr b="0" lang="en-US" sz="1200" strike="noStrike" u="sng">
                <a:solidFill>
                  <a:schemeClr val="dk1">
                    <a:tint val="75000"/>
                  </a:schemeClr>
                </a:solidFill>
                <a:effectLst/>
                <a:uFillTx/>
                <a:latin typeface="Calibri"/>
                <a:ea typeface="Calibri"/>
                <a:hlinkClick r:id="rId2"/>
              </a:rPr>
              <a:t>https://www.northeastern.edu/graduate/blog/statistical-modeling-for-data-analysis/</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preface &lt;</a:t>
            </a:r>
            <a:r>
              <a:rPr b="0" lang="en-US" sz="1200" strike="noStrike" u="sng">
                <a:solidFill>
                  <a:schemeClr val="dk1">
                    <a:tint val="75000"/>
                  </a:schemeClr>
                </a:solidFill>
                <a:effectLst/>
                <a:uFillTx/>
                <a:latin typeface="Calibri"/>
                <a:ea typeface="Calibri"/>
                <a:hlinkClick r:id="rId3"/>
              </a:rPr>
              <a:t>https://www.statlearning.com/</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endParaRPr b="0" lang="en-US" sz="1200" strike="noStrike" u="none">
              <a:solidFill>
                <a:srgbClr val="000000"/>
              </a:solidFill>
              <a:effectLst/>
              <a:uFillTx/>
              <a:latin typeface="Times New Roman"/>
            </a:endParaRPr>
          </a:p>
        </p:txBody>
      </p:sp>
      <p:pic>
        <p:nvPicPr>
          <p:cNvPr id="161" name="Picture 9" descr="A picture containing text, device&#10;&#10;Description automatically generated"/>
          <p:cNvPicPr/>
          <p:nvPr/>
        </p:nvPicPr>
        <p:blipFill>
          <a:blip r:embed="rId4"/>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43" name="Picture 5" descr="Shape, circle&#10;&#10;Description automatically generated"/>
          <p:cNvPicPr/>
          <p:nvPr/>
        </p:nvPicPr>
        <p:blipFill>
          <a:blip r:embed="rId1"/>
          <a:stretch/>
        </p:blipFill>
        <p:spPr>
          <a:xfrm>
            <a:off x="4188600" y="5231520"/>
            <a:ext cx="2779560" cy="1402920"/>
          </a:xfrm>
          <a:prstGeom prst="rect">
            <a:avLst/>
          </a:prstGeom>
          <a:noFill/>
          <a:ln w="0">
            <a:noFill/>
          </a:ln>
        </p:spPr>
      </p:pic>
      <p:sp>
        <p:nvSpPr>
          <p:cNvPr id="94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4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i="1" lang="en-US" sz="2100" strike="noStrike" u="none">
                <a:solidFill>
                  <a:srgbClr val="0246f2"/>
                </a:solidFill>
                <a:effectLst/>
                <a:uFillTx/>
                <a:latin typeface="Calibri"/>
                <a:ea typeface="Calibri"/>
              </a:rPr>
              <a:t>Variance</a:t>
            </a:r>
            <a:r>
              <a:rPr b="0" lang="en-US" sz="2100" strike="noStrike" u="none">
                <a:solidFill>
                  <a:schemeClr val="dk1"/>
                </a:solidFill>
                <a:effectLst/>
                <a:uFillTx/>
                <a:latin typeface="Calibri"/>
                <a:ea typeface="Calibri"/>
              </a:rPr>
              <a:t>, "refers to the amount by which    would change if we estimated it using a different training data set." Now, recall that     is estimated using the training dataset, if one changes the training dataset, then that means that the form of     will also change given that the insights are dependent on the training dataset.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Ideally, statistical methods should have low variance, the estimate for    should not vary too much between training sets (i.e. minimal changes from one estimate to the other).</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High variance is not ideal because small changes in the training data can result in large changes in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Generally, more flexible (complex) methods have higher variance.</a:t>
            </a:r>
            <a:endParaRPr b="0" lang="en-US" sz="2100" strike="noStrike" u="none">
              <a:solidFill>
                <a:srgbClr val="000000"/>
              </a:solidFill>
              <a:effectLst/>
              <a:uFillTx/>
              <a:latin typeface="Arial"/>
            </a:endParaRPr>
          </a:p>
        </p:txBody>
      </p:sp>
      <p:pic>
        <p:nvPicPr>
          <p:cNvPr id="946"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
        <p:nvSpPr>
          <p:cNvPr id="947" name="PlaceHolder 3"/>
          <p:cNvSpPr>
            <a:spLocks noGrp="1"/>
          </p:cNvSpPr>
          <p:nvPr>
            <p:ph type="ftr" idx="140"/>
          </p:nvPr>
        </p:nvSpPr>
        <p:spPr>
          <a:xfrm>
            <a:off x="61920" y="6579360"/>
            <a:ext cx="12055680" cy="27252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3"/>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948" name="Picture 10" descr=""/>
          <p:cNvPicPr/>
          <p:nvPr/>
        </p:nvPicPr>
        <p:blipFill>
          <a:blip r:embed="rId4"/>
          <a:stretch/>
        </p:blipFill>
        <p:spPr>
          <a:xfrm>
            <a:off x="5409360" y="2195640"/>
            <a:ext cx="183240" cy="387360"/>
          </a:xfrm>
          <a:prstGeom prst="rect">
            <a:avLst/>
          </a:prstGeom>
          <a:noFill/>
          <a:ln w="0">
            <a:noFill/>
          </a:ln>
        </p:spPr>
      </p:pic>
      <p:pic>
        <p:nvPicPr>
          <p:cNvPr id="949" name="Picture 10" descr=""/>
          <p:cNvPicPr/>
          <p:nvPr/>
        </p:nvPicPr>
        <p:blipFill>
          <a:blip r:embed="rId5"/>
          <a:stretch/>
        </p:blipFill>
        <p:spPr>
          <a:xfrm>
            <a:off x="4647600" y="2507400"/>
            <a:ext cx="183240" cy="387360"/>
          </a:xfrm>
          <a:prstGeom prst="rect">
            <a:avLst/>
          </a:prstGeom>
          <a:noFill/>
          <a:ln w="0">
            <a:noFill/>
          </a:ln>
        </p:spPr>
      </p:pic>
      <p:pic>
        <p:nvPicPr>
          <p:cNvPr id="950" name="Picture 10" descr=""/>
          <p:cNvPicPr/>
          <p:nvPr/>
        </p:nvPicPr>
        <p:blipFill>
          <a:blip r:embed="rId6"/>
          <a:stretch/>
        </p:blipFill>
        <p:spPr>
          <a:xfrm>
            <a:off x="6413760" y="2807640"/>
            <a:ext cx="183240" cy="387360"/>
          </a:xfrm>
          <a:prstGeom prst="rect">
            <a:avLst/>
          </a:prstGeom>
          <a:noFill/>
          <a:ln w="0">
            <a:noFill/>
          </a:ln>
        </p:spPr>
      </p:pic>
      <p:pic>
        <p:nvPicPr>
          <p:cNvPr id="951" name="Picture 15" descr=""/>
          <p:cNvPicPr/>
          <p:nvPr/>
        </p:nvPicPr>
        <p:blipFill>
          <a:blip r:embed="rId7"/>
          <a:stretch/>
        </p:blipFill>
        <p:spPr>
          <a:xfrm>
            <a:off x="8778600" y="3599280"/>
            <a:ext cx="187920" cy="340200"/>
          </a:xfrm>
          <a:prstGeom prst="rect">
            <a:avLst/>
          </a:prstGeom>
          <a:noFill/>
          <a:ln w="0">
            <a:noFill/>
          </a:ln>
        </p:spPr>
      </p:pic>
      <p:pic>
        <p:nvPicPr>
          <p:cNvPr id="952" name="Picture 10" descr=""/>
          <p:cNvPicPr/>
          <p:nvPr/>
        </p:nvPicPr>
        <p:blipFill>
          <a:blip r:embed="rId8"/>
          <a:stretch/>
        </p:blipFill>
        <p:spPr>
          <a:xfrm>
            <a:off x="2407680" y="4551120"/>
            <a:ext cx="183240" cy="387360"/>
          </a:xfrm>
          <a:prstGeom prst="rect">
            <a:avLst/>
          </a:prstGeom>
          <a:noFill/>
          <a:ln w="0">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p:nvPr>
        </p:nvSpPr>
        <p:spPr>
          <a:xfrm>
            <a:off x="66960" y="407880"/>
            <a:ext cx="11981160" cy="435060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1" i="1" lang="en-US" sz="2100" strike="noStrike" u="none">
                <a:solidFill>
                  <a:schemeClr val="dk1"/>
                </a:solidFill>
                <a:effectLst/>
                <a:uFillTx/>
                <a:latin typeface="Calibri"/>
                <a:ea typeface="Calibri"/>
              </a:rPr>
              <a:t>"</a:t>
            </a:r>
            <a:r>
              <a:rPr b="1" i="1" lang="en-US" sz="2100" strike="noStrike" u="none">
                <a:solidFill>
                  <a:schemeClr val="accent1"/>
                </a:solidFill>
                <a:effectLst/>
                <a:uFillTx/>
                <a:latin typeface="Calibri"/>
                <a:ea typeface="Calibri"/>
              </a:rPr>
              <a:t>Statistical methods should have low variance ensuring a similar    between different training datasets.</a:t>
            </a:r>
            <a:r>
              <a:rPr b="1" i="1"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954" name="Picture 15" descr=""/>
          <p:cNvPicPr/>
          <p:nvPr/>
        </p:nvPicPr>
        <p:blipFill>
          <a:blip r:embed="rId1"/>
          <a:stretch/>
        </p:blipFill>
        <p:spPr>
          <a:xfrm>
            <a:off x="7464600" y="415080"/>
            <a:ext cx="187920" cy="340200"/>
          </a:xfrm>
          <a:prstGeom prst="rect">
            <a:avLst/>
          </a:prstGeom>
          <a:noFill/>
          <a:ln w="0">
            <a:noFill/>
          </a:ln>
        </p:spPr>
      </p:pic>
      <p:pic>
        <p:nvPicPr>
          <p:cNvPr id="955" name="Picture 4" descr="Diagram&#10;&#10;Description automatically generated"/>
          <p:cNvPicPr/>
          <p:nvPr/>
        </p:nvPicPr>
        <p:blipFill>
          <a:blip r:embed="rId2"/>
          <a:stretch/>
        </p:blipFill>
        <p:spPr>
          <a:xfrm>
            <a:off x="71640" y="1167120"/>
            <a:ext cx="12050280" cy="5148720"/>
          </a:xfrm>
          <a:prstGeom prst="rect">
            <a:avLst/>
          </a:prstGeom>
          <a:noFill/>
          <a:ln w="0">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p:nvPr>
        </p:nvSpPr>
        <p:spPr>
          <a:xfrm>
            <a:off x="251640" y="407880"/>
            <a:ext cx="11703960" cy="355392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High variance is not ideal because small changes in the training data can result in large changes in    .</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957" name="Picture 10" descr=""/>
          <p:cNvPicPr/>
          <p:nvPr/>
        </p:nvPicPr>
        <p:blipFill>
          <a:blip r:embed="rId1"/>
          <a:stretch/>
        </p:blipFill>
        <p:spPr>
          <a:xfrm>
            <a:off x="11332440" y="406080"/>
            <a:ext cx="183240" cy="387360"/>
          </a:xfrm>
          <a:prstGeom prst="rect">
            <a:avLst/>
          </a:prstGeom>
          <a:noFill/>
          <a:ln w="0">
            <a:noFill/>
          </a:ln>
        </p:spPr>
      </p:pic>
      <p:pic>
        <p:nvPicPr>
          <p:cNvPr id="958" name="Picture 6" descr="Diagram&#10;&#10;Description automatically generated"/>
          <p:cNvPicPr/>
          <p:nvPr/>
        </p:nvPicPr>
        <p:blipFill>
          <a:blip r:embed="rId2"/>
          <a:stretch/>
        </p:blipFill>
        <p:spPr>
          <a:xfrm>
            <a:off x="124560" y="1322640"/>
            <a:ext cx="11969640" cy="5265000"/>
          </a:xfrm>
          <a:prstGeom prst="rect">
            <a:avLst/>
          </a:prstGeom>
          <a:noFill/>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6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0246f2"/>
                </a:solidFill>
                <a:effectLst/>
                <a:uFillTx/>
                <a:latin typeface="Calibri"/>
                <a:ea typeface="Calibri"/>
              </a:rPr>
              <a:t>Generally, more flexible (complex) methods have higher variance.</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more flexible the model, the higher the variance. With flexibility, there is an increase in sensitivity, which means the method is working extra hard to find patterns in the data. Now, this might result in also picking up random patterns that are unique specifically to the training dataset. As a result, when we fit flexible models to the data, we run the risk of estimating an that is too specific to the dataset, and as a result get different estimates for    when running the same model on different datasets.</a:t>
            </a:r>
            <a:endParaRPr b="0" lang="en-US" sz="2100" strike="noStrike" u="none">
              <a:solidFill>
                <a:srgbClr val="000000"/>
              </a:solidFill>
              <a:effectLst/>
              <a:uFillTx/>
              <a:latin typeface="Arial"/>
            </a:endParaRPr>
          </a:p>
        </p:txBody>
      </p:sp>
      <p:pic>
        <p:nvPicPr>
          <p:cNvPr id="961"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962" name="PlaceHolder 3"/>
          <p:cNvSpPr>
            <a:spLocks noGrp="1"/>
          </p:cNvSpPr>
          <p:nvPr>
            <p:ph type="ftr" idx="141"/>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963" name="Picture 9" descr=""/>
          <p:cNvPicPr/>
          <p:nvPr/>
        </p:nvPicPr>
        <p:blipFill>
          <a:blip r:embed="rId3"/>
          <a:stretch/>
        </p:blipFill>
        <p:spPr>
          <a:xfrm>
            <a:off x="10922040" y="4449600"/>
            <a:ext cx="172080" cy="302040"/>
          </a:xfrm>
          <a:prstGeom prst="rect">
            <a:avLst/>
          </a:prstGeom>
          <a:noFill/>
          <a:ln w="0">
            <a:noFill/>
          </a:ln>
        </p:spPr>
      </p:pic>
      <p:pic>
        <p:nvPicPr>
          <p:cNvPr id="964" name="Picture 9" descr=""/>
          <p:cNvPicPr/>
          <p:nvPr/>
        </p:nvPicPr>
        <p:blipFill>
          <a:blip r:embed="rId4"/>
          <a:stretch/>
        </p:blipFill>
        <p:spPr>
          <a:xfrm>
            <a:off x="9040320" y="4761360"/>
            <a:ext cx="172080" cy="302040"/>
          </a:xfrm>
          <a:prstGeom prst="rect">
            <a:avLst/>
          </a:prstGeom>
          <a:noFill/>
          <a:ln w="0">
            <a:noFill/>
          </a:ln>
        </p:spPr>
      </p:pic>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65" name="Picture 6" descr="Chart, histogram, scatter chart&#10;&#10;Description automatically generated"/>
          <p:cNvPicPr/>
          <p:nvPr/>
        </p:nvPicPr>
        <p:blipFill>
          <a:blip r:embed="rId1"/>
          <a:stretch/>
        </p:blipFill>
        <p:spPr>
          <a:xfrm>
            <a:off x="1648800" y="2291760"/>
            <a:ext cx="9822240" cy="4476960"/>
          </a:xfrm>
          <a:prstGeom prst="rect">
            <a:avLst/>
          </a:prstGeom>
          <a:noFill/>
          <a:ln w="0">
            <a:noFill/>
          </a:ln>
        </p:spPr>
      </p:pic>
      <p:sp>
        <p:nvSpPr>
          <p:cNvPr id="96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6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0246f2"/>
                </a:solidFill>
                <a:effectLst/>
                <a:uFillTx/>
                <a:latin typeface="Calibri"/>
                <a:ea typeface="Calibri"/>
              </a:rPr>
              <a:t>Generally, more flexible (complex) methods have higher variance.</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968"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p:nvPr>
        </p:nvSpPr>
        <p:spPr>
          <a:xfrm>
            <a:off x="223920" y="560160"/>
            <a:ext cx="11773440" cy="57528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0" lang="en-US" sz="2400" strike="noStrike" u="none">
                <a:solidFill>
                  <a:schemeClr val="dk1"/>
                </a:solidFill>
                <a:effectLst/>
                <a:uFillTx/>
                <a:latin typeface="Calibri"/>
                <a:ea typeface="Calibri"/>
              </a:rPr>
              <a:t>"</a:t>
            </a:r>
            <a:r>
              <a:rPr b="1" i="1" lang="en-US" sz="2400" strike="noStrike" u="none">
                <a:solidFill>
                  <a:srgbClr val="0246f2"/>
                </a:solidFill>
                <a:effectLst/>
                <a:uFillTx/>
                <a:latin typeface="Calibri"/>
                <a:ea typeface="Calibri"/>
              </a:rPr>
              <a:t>Generally, more flexible (complex) methods have higher variance.</a:t>
            </a:r>
            <a:r>
              <a:rPr b="0" lang="en-US" sz="2400" strike="noStrike" u="none">
                <a:solidFill>
                  <a:schemeClr val="dk1"/>
                </a:solidFill>
                <a:effectLst/>
                <a:uFillTx/>
                <a:latin typeface="Calibri"/>
                <a:ea typeface="Calibri"/>
              </a:rPr>
              <a:t>"</a:t>
            </a:r>
            <a:endParaRPr b="0" lang="en-US" sz="2400" strike="noStrike" u="none">
              <a:solidFill>
                <a:srgbClr val="000000"/>
              </a:solidFill>
              <a:effectLst/>
              <a:uFillTx/>
              <a:latin typeface="Arial"/>
            </a:endParaRPr>
          </a:p>
        </p:txBody>
      </p:sp>
      <p:pic>
        <p:nvPicPr>
          <p:cNvPr id="970" name="Picture 10" descr="Graphical user interface, chart&#10;&#10;Description automatically generated"/>
          <p:cNvPicPr/>
          <p:nvPr/>
        </p:nvPicPr>
        <p:blipFill>
          <a:blip r:embed="rId1"/>
          <a:stretch/>
        </p:blipFill>
        <p:spPr>
          <a:xfrm>
            <a:off x="637200" y="1307880"/>
            <a:ext cx="11152080" cy="5128200"/>
          </a:xfrm>
          <a:prstGeom prst="rect">
            <a:avLst/>
          </a:prstGeom>
          <a:noFill/>
          <a:ln w="0">
            <a:noFill/>
          </a:ln>
        </p:spPr>
      </p:pic>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72"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0246f2"/>
                </a:solidFill>
                <a:effectLst/>
                <a:uFillTx/>
                <a:latin typeface="Calibri"/>
                <a:ea typeface="Calibri"/>
              </a:rPr>
              <a:t>Generally, more flexible (complex) methods have higher variance.</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973"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974" name="Picture 5" descr="Chart, line chart&#10;&#10;Description automatically generated"/>
          <p:cNvPicPr/>
          <p:nvPr/>
        </p:nvPicPr>
        <p:blipFill>
          <a:blip r:embed="rId2"/>
          <a:stretch/>
        </p:blipFill>
        <p:spPr>
          <a:xfrm>
            <a:off x="2867760" y="2606760"/>
            <a:ext cx="6455520" cy="4123800"/>
          </a:xfrm>
          <a:prstGeom prst="rect">
            <a:avLst/>
          </a:prstGeom>
          <a:noFill/>
          <a:ln w="0">
            <a:noFill/>
          </a:ln>
        </p:spPr>
      </p:pic>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5" name="Picture 6" descr="Shape, circle&#10;&#10;Description automatically generated"/>
          <p:cNvPicPr/>
          <p:nvPr/>
        </p:nvPicPr>
        <p:blipFill>
          <a:blip r:embed="rId1"/>
          <a:stretch/>
        </p:blipFill>
        <p:spPr>
          <a:xfrm>
            <a:off x="4227840" y="4920120"/>
            <a:ext cx="2917800" cy="1669680"/>
          </a:xfrm>
          <a:prstGeom prst="rect">
            <a:avLst/>
          </a:prstGeom>
          <a:noFill/>
          <a:ln w="0">
            <a:noFill/>
          </a:ln>
        </p:spPr>
      </p:pic>
      <p:sp>
        <p:nvSpPr>
          <p:cNvPr id="97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7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i="1" lang="en-US" sz="2100" strike="noStrike" u="none">
                <a:solidFill>
                  <a:srgbClr val="00b050"/>
                </a:solidFill>
                <a:effectLst/>
                <a:uFillTx/>
                <a:latin typeface="Calibri"/>
                <a:ea typeface="Calibri"/>
              </a:rPr>
              <a:t>Bias</a:t>
            </a:r>
            <a:r>
              <a:rPr b="0" lang="en-US" sz="2100" strike="noStrike" u="none">
                <a:solidFill>
                  <a:schemeClr val="dk1"/>
                </a:solidFill>
                <a:effectLst/>
                <a:uFillTx/>
                <a:latin typeface="Calibri"/>
                <a:ea typeface="Calibri"/>
              </a:rPr>
              <a:t>, refers to the error that is introduced by approximating a real-life problem, which may be extremely complicated, by a much simpler model. One intuitive way to think about bias, is to perceive it as the "</a:t>
            </a:r>
            <a:r>
              <a:rPr b="0" i="1" lang="en-US" sz="2100" strike="noStrike" u="none">
                <a:solidFill>
                  <a:schemeClr val="dk1"/>
                </a:solidFill>
                <a:effectLst/>
                <a:uFillTx/>
                <a:latin typeface="Calibri"/>
                <a:ea typeface="Calibri"/>
              </a:rPr>
              <a:t>distance from the truth." </a:t>
            </a:r>
            <a:r>
              <a:rPr b="0" lang="en-US" sz="2100" strike="noStrike" u="none">
                <a:solidFill>
                  <a:schemeClr val="dk1"/>
                </a:solidFill>
                <a:effectLst/>
                <a:uFillTx/>
                <a:latin typeface="Calibri"/>
                <a:ea typeface="Calibri"/>
              </a:rPr>
              <a:t>Mathematically, bias is the difference between the observed value of an observation and its predicted value by the model.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It is unlikely that any real-life problem can be entirely explained by a model, and as a result any modeling attempt will undoubtedly result in some bias in the estimate of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Ideally, one wants as little bias as possible (i.e. model is as close to truth as possible)</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Generally, more flexible methods result in less bias. </a:t>
            </a:r>
            <a:endParaRPr b="0" lang="en-US" sz="2100" strike="noStrike" u="none">
              <a:solidFill>
                <a:srgbClr val="000000"/>
              </a:solidFill>
              <a:effectLst/>
              <a:uFillTx/>
              <a:latin typeface="Arial"/>
            </a:endParaRPr>
          </a:p>
        </p:txBody>
      </p:sp>
      <p:pic>
        <p:nvPicPr>
          <p:cNvPr id="978"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
        <p:nvSpPr>
          <p:cNvPr id="979" name="PlaceHolder 3"/>
          <p:cNvSpPr>
            <a:spLocks noGrp="1"/>
          </p:cNvSpPr>
          <p:nvPr>
            <p:ph type="ftr" idx="142"/>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3"/>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980" name="Picture 5" descr=""/>
          <p:cNvPicPr/>
          <p:nvPr/>
        </p:nvPicPr>
        <p:blipFill>
          <a:blip r:embed="rId4"/>
          <a:stretch/>
        </p:blipFill>
        <p:spPr>
          <a:xfrm>
            <a:off x="8867160" y="3929760"/>
            <a:ext cx="137520" cy="244440"/>
          </a:xfrm>
          <a:prstGeom prst="rect">
            <a:avLst/>
          </a:prstGeom>
          <a:noFill/>
          <a:ln w="0">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81" name="Picture 9" descr="Chart, scatter chart&#10;&#10;Description automatically generated"/>
          <p:cNvPicPr/>
          <p:nvPr/>
        </p:nvPicPr>
        <p:blipFill>
          <a:blip r:embed="rId1"/>
          <a:stretch/>
        </p:blipFill>
        <p:spPr>
          <a:xfrm>
            <a:off x="374040" y="1596600"/>
            <a:ext cx="11442960" cy="4869000"/>
          </a:xfrm>
          <a:prstGeom prst="rect">
            <a:avLst/>
          </a:prstGeom>
          <a:noFill/>
          <a:ln w="0">
            <a:noFill/>
          </a:ln>
        </p:spPr>
      </p:pic>
      <p:sp>
        <p:nvSpPr>
          <p:cNvPr id="98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8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984"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8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0246f2"/>
                </a:solidFill>
                <a:effectLst/>
                <a:uFillTx/>
                <a:latin typeface="Calibri"/>
                <a:ea typeface="Calibri"/>
              </a:rPr>
              <a:t>Generally, more flexible methods result in less bias.</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p:txBody>
      </p:sp>
      <p:pic>
        <p:nvPicPr>
          <p:cNvPr id="987"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988" name="Picture 4" descr="Chart&#10;&#10;Description automatically generated"/>
          <p:cNvPicPr/>
          <p:nvPr/>
        </p:nvPicPr>
        <p:blipFill>
          <a:blip r:embed="rId2"/>
          <a:stretch/>
        </p:blipFill>
        <p:spPr>
          <a:xfrm>
            <a:off x="2854080" y="2592720"/>
            <a:ext cx="6483240" cy="415152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6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 1000 Examples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164"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165" name="Picture 2" descr="Diagram&#10;&#10;Description automatically generated"/>
          <p:cNvPicPr/>
          <p:nvPr/>
        </p:nvPicPr>
        <p:blipFill>
          <a:blip r:embed="rId2"/>
          <a:stretch/>
        </p:blipFill>
        <p:spPr>
          <a:xfrm>
            <a:off x="6423840" y="2124720"/>
            <a:ext cx="4509000" cy="2016720"/>
          </a:xfrm>
          <a:prstGeom prst="rect">
            <a:avLst/>
          </a:prstGeom>
          <a:noFill/>
          <a:ln w="0">
            <a:noFill/>
          </a:ln>
        </p:spPr>
      </p:pic>
      <p:pic>
        <p:nvPicPr>
          <p:cNvPr id="166" name="Picture 9" descr="A picture containing text, device&#10;&#10;Description automatically generated"/>
          <p:cNvPicPr/>
          <p:nvPr/>
        </p:nvPicPr>
        <p:blipFill>
          <a:blip r:embed="rId3"/>
          <a:stretch/>
        </p:blipFill>
        <p:spPr>
          <a:xfrm>
            <a:off x="838080" y="2233440"/>
            <a:ext cx="5040000" cy="1491840"/>
          </a:xfrm>
          <a:prstGeom prst="rect">
            <a:avLst/>
          </a:prstGeom>
          <a:noFill/>
          <a:ln w="0">
            <a:noFill/>
          </a:ln>
        </p:spPr>
      </p:pic>
      <p:sp>
        <p:nvSpPr>
          <p:cNvPr id="167" name="TextBox 7"/>
          <p:cNvSpPr/>
          <p:nvPr/>
        </p:nvSpPr>
        <p:spPr>
          <a:xfrm>
            <a:off x="5613480" y="4897440"/>
            <a:ext cx="43012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highlight>
                  <a:srgbClr val="ffff00"/>
                </a:highlight>
                <a:uFillTx/>
                <a:latin typeface="Calibri"/>
              </a:rPr>
              <a:t>Insert light examples of Statistical models</a:t>
            </a:r>
            <a:endParaRPr b="0" lang="en-US" sz="1800" strike="noStrike" u="none">
              <a:solidFill>
                <a:srgbClr val="000000"/>
              </a:solidFill>
              <a:effectLst/>
              <a:uFillTx/>
              <a:latin typeface="Arial"/>
            </a:endParaRPr>
          </a:p>
        </p:txBody>
      </p:sp>
      <p:pic>
        <p:nvPicPr>
          <p:cNvPr id="168" name="Picture 11" descr="Chart, histogram&#10;&#10;Description automatically generated"/>
          <p:cNvPicPr/>
          <p:nvPr/>
        </p:nvPicPr>
        <p:blipFill>
          <a:blip r:embed="rId4"/>
          <a:stretch/>
        </p:blipFill>
        <p:spPr>
          <a:xfrm>
            <a:off x="948960" y="3729960"/>
            <a:ext cx="3192840" cy="2040840"/>
          </a:xfrm>
          <a:prstGeom prst="rect">
            <a:avLst/>
          </a:prstGeom>
          <a:noFill/>
          <a:ln w="0">
            <a:noFill/>
          </a:ln>
        </p:spPr>
      </p:pic>
      <p:pic>
        <p:nvPicPr>
          <p:cNvPr id="169" name="Picture 12" descr="Diagram, schematic&#10;&#10;Description automatically generated"/>
          <p:cNvPicPr/>
          <p:nvPr/>
        </p:nvPicPr>
        <p:blipFill>
          <a:blip r:embed="rId5"/>
          <a:stretch/>
        </p:blipFill>
        <p:spPr>
          <a:xfrm>
            <a:off x="1306800" y="5645160"/>
            <a:ext cx="2742480" cy="716400"/>
          </a:xfrm>
          <a:prstGeom prst="rect">
            <a:avLst/>
          </a:prstGeom>
          <a:noFill/>
          <a:ln w="0">
            <a:noFill/>
          </a:ln>
        </p:spPr>
      </p:pic>
      <p:sp>
        <p:nvSpPr>
          <p:cNvPr id="170" name="TextBox 12"/>
          <p:cNvSpPr/>
          <p:nvPr/>
        </p:nvSpPr>
        <p:spPr>
          <a:xfrm>
            <a:off x="-5040" y="6356520"/>
            <a:ext cx="120826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0" lang="en-US" sz="1800" strike="noStrike" u="none">
                <a:solidFill>
                  <a:schemeClr val="dk1"/>
                </a:solidFill>
                <a:effectLst/>
                <a:uFillTx/>
                <a:latin typeface="Calibri"/>
              </a:rPr>
              <a:t>Wiki </a:t>
            </a:r>
            <a:r>
              <a:rPr b="0" lang="en-US" sz="1800" strike="noStrike" u="sng">
                <a:solidFill>
                  <a:schemeClr val="dk1"/>
                </a:solidFill>
                <a:effectLst/>
                <a:uFillTx/>
                <a:latin typeface="Calibri"/>
                <a:ea typeface="Calibri"/>
                <a:hlinkClick r:id="rId6"/>
              </a:rPr>
              <a:t>https://en.wikipedia.org/wiki/Normal_distribution</a:t>
            </a:r>
            <a:r>
              <a:rPr b="0" lang="en-US" sz="1800" strike="noStrike" u="none">
                <a:solidFill>
                  <a:schemeClr val="dk1"/>
                </a:solidFill>
                <a:effectLst/>
                <a:uFillTx/>
                <a:latin typeface="Calibri"/>
                <a:ea typeface="Calibri"/>
              </a:rPr>
              <a:t>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
                                  <p:stCondLst>
                                    <p:cond delay="0"/>
                                  </p:stCondLst>
                                  <p:childTnLst>
                                    <p:set>
                                      <p:cBhvr>
                                        <p:cTn id="14" dur="1" fill="hold">
                                          <p:stCondLst>
                                            <p:cond delay="0"/>
                                          </p:stCondLst>
                                        </p:cTn>
                                        <p:tgtEl>
                                          <p:spTgt spid="1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9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An ideal statistical learning method should have </a:t>
            </a:r>
            <a:r>
              <a:rPr b="0" i="1" lang="en-US" sz="2100" strike="noStrike" u="sng">
                <a:solidFill>
                  <a:schemeClr val="dk1"/>
                </a:solidFill>
                <a:effectLst/>
                <a:uFillTx/>
                <a:latin typeface="Calibri"/>
                <a:ea typeface="Calibri"/>
              </a:rPr>
              <a:t>low </a:t>
            </a:r>
            <a:r>
              <a:rPr b="0" lang="en-US" sz="2100" strike="noStrike" u="sng">
                <a:solidFill>
                  <a:schemeClr val="dk1"/>
                </a:solidFill>
                <a:effectLst/>
                <a:uFillTx/>
                <a:latin typeface="Calibri"/>
                <a:ea typeface="Calibri"/>
              </a:rPr>
              <a:t>variance </a:t>
            </a:r>
            <a:r>
              <a:rPr b="0" lang="en-US" sz="2100" strike="noStrike" u="none">
                <a:solidFill>
                  <a:schemeClr val="dk1"/>
                </a:solidFill>
                <a:effectLst/>
                <a:uFillTx/>
                <a:latin typeface="Calibri"/>
                <a:ea typeface="Calibri"/>
              </a:rPr>
              <a:t>and </a:t>
            </a:r>
            <a:r>
              <a:rPr b="0" i="1" lang="en-US" sz="2100" strike="noStrike" u="sng">
                <a:solidFill>
                  <a:schemeClr val="dk1"/>
                </a:solidFill>
                <a:effectLst/>
                <a:uFillTx/>
                <a:latin typeface="Calibri"/>
                <a:ea typeface="Calibri"/>
              </a:rPr>
              <a:t>low bias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pic>
        <p:nvPicPr>
          <p:cNvPr id="991"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992" name="Picture 6" descr="Shape, circle&#10;&#10;Description automatically generated"/>
          <p:cNvPicPr/>
          <p:nvPr/>
        </p:nvPicPr>
        <p:blipFill>
          <a:blip r:embed="rId2"/>
          <a:stretch/>
        </p:blipFill>
        <p:spPr>
          <a:xfrm>
            <a:off x="3089520" y="2630160"/>
            <a:ext cx="5250240" cy="3938400"/>
          </a:xfrm>
          <a:prstGeom prst="rect">
            <a:avLst/>
          </a:prstGeom>
          <a:noFill/>
          <a:ln w="0">
            <a:noFill/>
          </a:ln>
        </p:spPr>
      </p:pic>
      <p:sp>
        <p:nvSpPr>
          <p:cNvPr id="993" name="TextBox 6"/>
          <p:cNvSpPr/>
          <p:nvPr/>
        </p:nvSpPr>
        <p:spPr>
          <a:xfrm>
            <a:off x="207360" y="6439320"/>
            <a:ext cx="45864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Adopted from </a:t>
            </a:r>
            <a:r>
              <a:rPr b="0" i="1" lang="en-US" sz="1800" strike="noStrike" u="sng">
                <a:solidFill>
                  <a:schemeClr val="lt1">
                    <a:lumMod val="50000"/>
                  </a:schemeClr>
                </a:solidFill>
                <a:effectLst/>
                <a:uFillTx/>
                <a:latin typeface="Calibri"/>
                <a:hlinkClick r:id="rId3"/>
              </a:rPr>
              <a:t>Bias Variance Scott Fortmann</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4" name="Picture 5" descr="Chart, line chart&#10;&#10;Description automatically generated"/>
          <p:cNvPicPr/>
          <p:nvPr/>
        </p:nvPicPr>
        <p:blipFill>
          <a:blip r:embed="rId1"/>
          <a:stretch/>
        </p:blipFill>
        <p:spPr>
          <a:xfrm>
            <a:off x="2581560" y="2673720"/>
            <a:ext cx="6568560" cy="4177080"/>
          </a:xfrm>
          <a:prstGeom prst="rect">
            <a:avLst/>
          </a:prstGeom>
          <a:noFill/>
          <a:ln w="0">
            <a:noFill/>
          </a:ln>
        </p:spPr>
      </p:pic>
      <p:sp>
        <p:nvSpPr>
          <p:cNvPr id="99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96"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As a general rule, as we use more flexible methods, the variance will increase and the bias will decrease—competing resources. </a:t>
            </a:r>
            <a:endParaRPr b="0" lang="en-US" sz="2100" strike="noStrike" u="none">
              <a:solidFill>
                <a:srgbClr val="000000"/>
              </a:solidFill>
              <a:effectLst/>
              <a:uFillTx/>
              <a:latin typeface="Arial"/>
            </a:endParaRPr>
          </a:p>
        </p:txBody>
      </p:sp>
      <p:pic>
        <p:nvPicPr>
          <p:cNvPr id="997"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9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lnSpcReduction="9999"/>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i="1" lang="en-US" sz="2100" strike="noStrike" u="sng">
                <a:solidFill>
                  <a:schemeClr val="dk1"/>
                </a:solidFill>
                <a:effectLst/>
                <a:uFillTx/>
                <a:latin typeface="Calibri"/>
                <a:ea typeface="Calibri"/>
              </a:rPr>
              <a:t>Bias-Variance and the connection with test MSE.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relative </a:t>
            </a:r>
            <a:r>
              <a:rPr b="1" i="1" lang="en-US" sz="2100" strike="noStrike" u="none">
                <a:solidFill>
                  <a:srgbClr val="ff0000"/>
                </a:solidFill>
                <a:effectLst/>
                <a:uFillTx/>
                <a:latin typeface="Calibri"/>
                <a:ea typeface="Calibri"/>
              </a:rPr>
              <a:t>rate of change</a:t>
            </a:r>
            <a:r>
              <a:rPr b="0" lang="en-US" sz="2100" strike="noStrike" u="none">
                <a:solidFill>
                  <a:schemeClr val="dk1"/>
                </a:solidFill>
                <a:effectLst/>
                <a:uFillTx/>
                <a:latin typeface="Calibri"/>
                <a:ea typeface="Calibri"/>
              </a:rPr>
              <a:t> between </a:t>
            </a:r>
            <a:r>
              <a:rPr b="0" i="1" lang="en-US" sz="2100" strike="noStrike" u="none">
                <a:solidFill>
                  <a:schemeClr val="dk1"/>
                </a:solidFill>
                <a:effectLst/>
                <a:uFillTx/>
                <a:latin typeface="Calibri"/>
                <a:ea typeface="Calibri"/>
              </a:rPr>
              <a:t>bias </a:t>
            </a:r>
            <a:r>
              <a:rPr b="0" lang="en-US" sz="2100" strike="noStrike" u="none">
                <a:solidFill>
                  <a:schemeClr val="dk1"/>
                </a:solidFill>
                <a:effectLst/>
                <a:uFillTx/>
                <a:latin typeface="Calibri"/>
                <a:ea typeface="Calibri"/>
              </a:rPr>
              <a:t>and </a:t>
            </a:r>
            <a:r>
              <a:rPr b="0" i="1" lang="en-US" sz="2100" strike="noStrike" u="none">
                <a:solidFill>
                  <a:schemeClr val="dk1"/>
                </a:solidFill>
                <a:effectLst/>
                <a:uFillTx/>
                <a:latin typeface="Calibri"/>
                <a:ea typeface="Calibri"/>
              </a:rPr>
              <a:t>variance </a:t>
            </a:r>
            <a:r>
              <a:rPr b="0" lang="en-US" sz="2100" strike="noStrike" u="none">
                <a:solidFill>
                  <a:schemeClr val="dk1"/>
                </a:solidFill>
                <a:effectLst/>
                <a:uFillTx/>
                <a:latin typeface="Calibri"/>
                <a:ea typeface="Calibri"/>
              </a:rPr>
              <a:t>determines whether the test MSE increases or decreases.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As flexibility increases, the bias tends to initially decrease faster than the variance increases. Consequently, the expected test MSE declines.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At some point, increasing flexibility has little impact on the bias but starts to significantly increase the variance. When this happens the test MSE increases.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test MSE is simply the addition of bias and variance (&amp; irreducible error); the minimum test MSE happens at the point when any additional increase in complexity is not worth pursuing due to extreme variance.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0246f2"/>
                </a:solidFill>
                <a:effectLst/>
                <a:uFillTx/>
                <a:latin typeface="Calibri"/>
                <a:ea typeface="Calibri"/>
              </a:rPr>
              <a:t>Hence, the minimum test MSE is a balance between bias and variance. More flexibility doesn't always mean better results, and vice-versa.</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pic>
        <p:nvPicPr>
          <p:cNvPr id="1000"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1001" name="PlaceHolder 3"/>
          <p:cNvSpPr>
            <a:spLocks noGrp="1"/>
          </p:cNvSpPr>
          <p:nvPr>
            <p:ph type="ftr" idx="143"/>
          </p:nvPr>
        </p:nvSpPr>
        <p:spPr>
          <a:xfrm>
            <a:off x="7560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02" name="Picture 5" descr="Chart, line chart&#10;&#10;Description automatically generated"/>
          <p:cNvPicPr/>
          <p:nvPr/>
        </p:nvPicPr>
        <p:blipFill>
          <a:blip r:embed="rId1"/>
          <a:stretch/>
        </p:blipFill>
        <p:spPr>
          <a:xfrm>
            <a:off x="2687760" y="2443680"/>
            <a:ext cx="6552360" cy="4338720"/>
          </a:xfrm>
          <a:prstGeom prst="rect">
            <a:avLst/>
          </a:prstGeom>
          <a:noFill/>
          <a:ln w="0">
            <a:noFill/>
          </a:ln>
        </p:spPr>
      </p:pic>
      <p:sp>
        <p:nvSpPr>
          <p:cNvPr id="100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004"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Bias-Variance and the connection with test MSE. </a:t>
            </a:r>
            <a:endParaRPr b="0" lang="en-US" sz="2100" strike="noStrike" u="none">
              <a:solidFill>
                <a:srgbClr val="000000"/>
              </a:solidFill>
              <a:effectLst/>
              <a:uFillTx/>
              <a:latin typeface="Arial"/>
            </a:endParaRPr>
          </a:p>
        </p:txBody>
      </p:sp>
      <p:pic>
        <p:nvPicPr>
          <p:cNvPr id="1005"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007"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Bias-Variance and the connection with test MSE. </a:t>
            </a:r>
            <a:endParaRPr b="0" lang="en-US" sz="2100" strike="noStrike" u="none">
              <a:solidFill>
                <a:srgbClr val="000000"/>
              </a:solidFill>
              <a:effectLst/>
              <a:uFillTx/>
              <a:latin typeface="Arial"/>
            </a:endParaRPr>
          </a:p>
        </p:txBody>
      </p:sp>
      <p:pic>
        <p:nvPicPr>
          <p:cNvPr id="1008"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1009" name="Picture 5" descr="Chart, histogram&#10;&#10;Description automatically generated"/>
          <p:cNvPicPr/>
          <p:nvPr/>
        </p:nvPicPr>
        <p:blipFill>
          <a:blip r:embed="rId2"/>
          <a:stretch/>
        </p:blipFill>
        <p:spPr>
          <a:xfrm>
            <a:off x="2743200" y="2491560"/>
            <a:ext cx="6469200" cy="4271040"/>
          </a:xfrm>
          <a:prstGeom prst="rect">
            <a:avLst/>
          </a:prstGeom>
          <a:noFill/>
          <a:ln w="0">
            <a:noFill/>
          </a:ln>
        </p:spPr>
      </p:pic>
      <p:sp>
        <p:nvSpPr>
          <p:cNvPr id="1010" name="TextBox 5"/>
          <p:cNvSpPr/>
          <p:nvPr/>
        </p:nvSpPr>
        <p:spPr>
          <a:xfrm>
            <a:off x="129240" y="6237000"/>
            <a:ext cx="34930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Idea Adopted from </a:t>
            </a:r>
            <a:r>
              <a:rPr b="1" i="1" lang="en-US" sz="1800" strike="noStrike" u="sng">
                <a:solidFill>
                  <a:schemeClr val="lt1">
                    <a:lumMod val="50000"/>
                  </a:schemeClr>
                </a:solidFill>
                <a:effectLst/>
                <a:uFillTx/>
                <a:latin typeface="Calibri"/>
                <a:ea typeface="Calibri"/>
                <a:hlinkClick r:id="rId3"/>
              </a:rPr>
              <a:t>Arslan Bajwa</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1" name="Picture 5" descr="Chart, line chart&#10;&#10;Description automatically generated"/>
          <p:cNvPicPr/>
          <p:nvPr/>
        </p:nvPicPr>
        <p:blipFill>
          <a:blip r:embed="rId1"/>
          <a:stretch/>
        </p:blipFill>
        <p:spPr>
          <a:xfrm>
            <a:off x="415800" y="2288520"/>
            <a:ext cx="11609280" cy="3906000"/>
          </a:xfrm>
          <a:prstGeom prst="rect">
            <a:avLst/>
          </a:prstGeom>
          <a:noFill/>
          <a:ln w="0">
            <a:noFill/>
          </a:ln>
        </p:spPr>
      </p:pic>
      <p:sp>
        <p:nvSpPr>
          <p:cNvPr id="101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013"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p:txBody>
      </p:sp>
      <p:pic>
        <p:nvPicPr>
          <p:cNvPr id="1014"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
        <p:nvSpPr>
          <p:cNvPr id="1015" name="TextBox 6"/>
          <p:cNvSpPr/>
          <p:nvPr/>
        </p:nvSpPr>
        <p:spPr>
          <a:xfrm>
            <a:off x="218880" y="6347160"/>
            <a:ext cx="45864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Adopted from </a:t>
            </a:r>
            <a:r>
              <a:rPr b="0" i="1" lang="en-US" sz="1800" strike="noStrike" u="sng">
                <a:solidFill>
                  <a:schemeClr val="lt1">
                    <a:lumMod val="50000"/>
                  </a:schemeClr>
                </a:solidFill>
                <a:effectLst/>
                <a:uFillTx/>
                <a:latin typeface="Calibri"/>
                <a:hlinkClick r:id="rId3"/>
              </a:rPr>
              <a:t>An Intro to Statistical Learning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01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"U" pattern of the test MSE that decreases and then increases is universal to all datasets, for this driven by the relative </a:t>
            </a:r>
            <a:r>
              <a:rPr b="1" i="1" lang="en-US" sz="2100" strike="noStrike" u="none">
                <a:solidFill>
                  <a:srgbClr val="ff0000"/>
                </a:solidFill>
                <a:effectLst/>
                <a:uFillTx/>
                <a:latin typeface="Calibri"/>
                <a:ea typeface="Calibri"/>
              </a:rPr>
              <a:t>rate of change</a:t>
            </a:r>
            <a:r>
              <a:rPr b="0" lang="en-US" sz="2100" strike="noStrike" u="none">
                <a:solidFill>
                  <a:schemeClr val="dk1"/>
                </a:solidFill>
                <a:effectLst/>
                <a:uFillTx/>
                <a:latin typeface="Calibri"/>
                <a:ea typeface="Calibri"/>
              </a:rPr>
              <a:t> between </a:t>
            </a:r>
            <a:r>
              <a:rPr b="0" i="1" lang="en-US" sz="2100" strike="noStrike" u="none">
                <a:solidFill>
                  <a:schemeClr val="dk1"/>
                </a:solidFill>
                <a:effectLst/>
                <a:uFillTx/>
                <a:latin typeface="Calibri"/>
                <a:ea typeface="Calibri"/>
              </a:rPr>
              <a:t>bias </a:t>
            </a:r>
            <a:r>
              <a:rPr b="0" lang="en-US" sz="2100" strike="noStrike" u="none">
                <a:solidFill>
                  <a:schemeClr val="dk1"/>
                </a:solidFill>
                <a:effectLst/>
                <a:uFillTx/>
                <a:latin typeface="Calibri"/>
                <a:ea typeface="Calibri"/>
              </a:rPr>
              <a:t>and </a:t>
            </a:r>
            <a:r>
              <a:rPr b="0" i="1" lang="en-US" sz="2100" strike="noStrike" u="none">
                <a:solidFill>
                  <a:schemeClr val="dk1"/>
                </a:solidFill>
                <a:effectLst/>
                <a:uFillTx/>
                <a:latin typeface="Calibri"/>
                <a:ea typeface="Calibri"/>
              </a:rPr>
              <a:t>variance.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What differs between datasets and problems is the flexibility corresponding to the optimal MSE — in some cases more flexibility yields better results (lower test MSE) and in other cases a  less flexible model yields a lower test MSE.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Good test set performance of a statistical learning method requires </a:t>
            </a:r>
            <a:r>
              <a:rPr b="0" i="1" lang="en-US" sz="2100" strike="noStrike" u="sng">
                <a:solidFill>
                  <a:schemeClr val="dk1"/>
                </a:solidFill>
                <a:effectLst/>
                <a:uFillTx/>
                <a:latin typeface="Calibri"/>
                <a:ea typeface="Calibri"/>
              </a:rPr>
              <a:t>low variance</a:t>
            </a:r>
            <a:r>
              <a:rPr b="0" lang="en-US" sz="2100" strike="noStrike" u="none">
                <a:solidFill>
                  <a:schemeClr val="dk1"/>
                </a:solidFill>
                <a:effectLst/>
                <a:uFillTx/>
                <a:latin typeface="Calibri"/>
                <a:ea typeface="Calibri"/>
              </a:rPr>
              <a:t> as well as </a:t>
            </a:r>
            <a:r>
              <a:rPr b="0" i="1" lang="en-US" sz="2100" strike="noStrike" u="sng">
                <a:solidFill>
                  <a:schemeClr val="dk1"/>
                </a:solidFill>
                <a:effectLst/>
                <a:uFillTx/>
                <a:latin typeface="Calibri"/>
                <a:ea typeface="Calibri"/>
              </a:rPr>
              <a:t>low bias</a:t>
            </a:r>
            <a:r>
              <a:rPr b="0" lang="en-US" sz="2100" strike="noStrike" u="none">
                <a:solidFill>
                  <a:schemeClr val="dk1"/>
                </a:solidFill>
                <a:effectLst/>
                <a:uFillTx/>
                <a:latin typeface="Calibri"/>
                <a:ea typeface="Calibri"/>
              </a:rPr>
              <a:t>. Yet, when one attempts to decrease one, the other increases given their opposite nature. As a result, this is referred to as a trade-off because the challenge lies in finding a method for which both the variance and the bias are low —a balance between two extremes.</a:t>
            </a:r>
            <a:r>
              <a:rPr b="0" lang="en-US" sz="2800" strike="noStrike" u="none">
                <a:solidFill>
                  <a:schemeClr val="dk1"/>
                </a:solidFill>
                <a:effectLst/>
                <a:uFillTx/>
                <a:latin typeface="Calibri"/>
                <a:ea typeface="Calibri"/>
              </a:rPr>
              <a:t> </a:t>
            </a:r>
            <a:endParaRPr b="0" lang="en-US" sz="28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The Bias-Variance trade-off is one of the most important themes in statistical learning.</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pic>
        <p:nvPicPr>
          <p:cNvPr id="1018"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1019" name="PlaceHolder 3"/>
          <p:cNvSpPr>
            <a:spLocks noGrp="1"/>
          </p:cNvSpPr>
          <p:nvPr>
            <p:ph type="ftr" idx="144"/>
          </p:nvPr>
        </p:nvSpPr>
        <p:spPr>
          <a:xfrm>
            <a:off x="7560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021"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 Summary</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i="1" lang="en-US" sz="2100" strike="noStrike" u="sng">
                <a:solidFill>
                  <a:schemeClr val="dk1"/>
                </a:solidFill>
                <a:effectLst/>
                <a:uFillTx/>
                <a:latin typeface="Calibri"/>
                <a:ea typeface="Calibri"/>
              </a:rPr>
              <a:t>Desirable statistical learning model</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Low bias</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Low variance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ea typeface="Calibri"/>
              </a:rPr>
              <a:t>Non-desirable statistical learning model</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High bias, underfits the data—the model is too simple to capture real complexities.</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High variance, overfits the data— the model is too complex preceding random patterns as useful. </a:t>
            </a:r>
            <a:endParaRPr b="0" lang="en-US" sz="2100" strike="noStrike" u="none">
              <a:solidFill>
                <a:srgbClr val="000000"/>
              </a:solidFill>
              <a:effectLst/>
              <a:uFillTx/>
              <a:latin typeface="Arial"/>
            </a:endParaRPr>
          </a:p>
        </p:txBody>
      </p:sp>
      <p:pic>
        <p:nvPicPr>
          <p:cNvPr id="1022"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1023" name="PlaceHolder 3"/>
          <p:cNvSpPr>
            <a:spLocks noGrp="1"/>
          </p:cNvSpPr>
          <p:nvPr>
            <p:ph type="ftr" idx="145"/>
          </p:nvPr>
        </p:nvSpPr>
        <p:spPr>
          <a:xfrm>
            <a:off x="7560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Bias and Variance &lt;</a:t>
            </a:r>
            <a:r>
              <a:rPr b="0" lang="en-US" sz="1200" strike="noStrike" u="sng">
                <a:solidFill>
                  <a:schemeClr val="dk1">
                    <a:tint val="75000"/>
                  </a:schemeClr>
                </a:solidFill>
                <a:effectLst/>
                <a:uFillTx/>
                <a:latin typeface="Calibri"/>
                <a:ea typeface="Calibri"/>
                <a:hlinkClick r:id="rId2"/>
              </a:rPr>
              <a:t>https://www.educative.io/answers/what-is-the-tradeoff-between-bias-and-variance</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a:t>
            </a:r>
            <a:endParaRPr b="0" lang="en-US" sz="4400" strike="noStrike" u="none">
              <a:solidFill>
                <a:srgbClr val="000000"/>
              </a:solidFill>
              <a:effectLst/>
              <a:uFillTx/>
              <a:latin typeface="Arial"/>
            </a:endParaRPr>
          </a:p>
        </p:txBody>
      </p:sp>
      <p:sp>
        <p:nvSpPr>
          <p:cNvPr id="102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Still Confused?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chemeClr val="dk1"/>
                </a:solidFill>
                <a:effectLst/>
                <a:uFillTx/>
                <a:latin typeface="Calibri"/>
              </a:rPr>
              <a:t>Watch this video.</a:t>
            </a:r>
            <a:endParaRPr b="0" lang="en-US" sz="2100" strike="noStrike" u="none">
              <a:solidFill>
                <a:srgbClr val="000000"/>
              </a:solidFill>
              <a:effectLst/>
              <a:uFillTx/>
              <a:latin typeface="Arial"/>
            </a:endParaRPr>
          </a:p>
        </p:txBody>
      </p:sp>
      <p:sp>
        <p:nvSpPr>
          <p:cNvPr id="1026" name="PlaceHolder 3"/>
          <p:cNvSpPr>
            <a:spLocks noGrp="1"/>
          </p:cNvSpPr>
          <p:nvPr>
            <p:ph type="ftr" idx="146"/>
          </p:nvPr>
        </p:nvSpPr>
        <p:spPr>
          <a:xfrm>
            <a:off x="109440" y="6451560"/>
            <a:ext cx="11864880" cy="328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&lt;</a:t>
            </a:r>
            <a:r>
              <a:rPr b="0" lang="en-US" sz="1200" strike="noStrike" u="sng">
                <a:solidFill>
                  <a:schemeClr val="dk1">
                    <a:tint val="75000"/>
                  </a:schemeClr>
                </a:solidFill>
                <a:effectLst/>
                <a:uFillTx/>
                <a:latin typeface="Calibri"/>
                <a:ea typeface="Calibri"/>
                <a:hlinkClick r:id="rId1"/>
              </a:rPr>
              <a:t>https://www.youtube.com/watch?v=EuBBz3bI-aA</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027" name="" descr="">
            <a:hlinkClick r:id="" action="ppaction://media"/>
          </p:cNvPr>
          <p:cNvPicPr/>
          <p:nvPr>
            <a:videoFile r:link="rId2"/>
            <p:extLst>
              <p:ext uri="{DAA4B4D4-6D71-4841-9C94-3DE7FCFB9230}">
                <p14:media r:link="rId3"/>
              </p:ext>
            </p:extLst>
          </p:nvPr>
        </p:nvPicPr>
        <p:blipFill>
          <a:blip r:embed="rId4"/>
          <a:stretch>
            <a:fillRect/>
          </a:stretch>
        </p:blipFill>
        <p:spPr>
          <a:xfrm>
            <a:off x="2921040" y="2007000"/>
            <a:ext cx="6106680" cy="4343760"/>
          </a:xfrm>
          <a:prstGeom prst="rect">
            <a:avLst/>
          </a:prstGeom>
          <a:ln w="0">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02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The "Curse of Dimensionality"</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sng">
                <a:solidFill>
                  <a:schemeClr val="dk1"/>
                </a:solidFill>
                <a:effectLst/>
                <a:uFillTx/>
                <a:latin typeface="Calibri"/>
                <a:ea typeface="Calibri"/>
                <a:hlinkClick r:id="rId1"/>
              </a:rPr>
              <a:t>https://www.mygreatlearning.com/blog/understanding-curse-of-dimensionality/</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paradox,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sng">
                <a:solidFill>
                  <a:schemeClr val="dk1"/>
                </a:solidFill>
                <a:effectLst/>
                <a:uFillTx/>
                <a:latin typeface="Calibri"/>
                <a:ea typeface="Calibri"/>
                <a:hlinkClick r:id="rId2"/>
              </a:rPr>
              <a:t>https://en.wikipedia.org/wiki/Curse_of_dimensionality</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sng">
                <a:solidFill>
                  <a:schemeClr val="dk1"/>
                </a:solidFill>
                <a:effectLst/>
                <a:uFillTx/>
                <a:latin typeface="Calibri"/>
                <a:ea typeface="Calibri"/>
                <a:hlinkClick r:id="rId3"/>
              </a:rPr>
              <a:t>https://medium.com/analytics-vidhya/the-curse-of-dimensionality-and-its-cure-f9891ab72e5c</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curse of dimensionality basically means that the error increases with the increase in the number of features. It refers to the fact that algorithms are harder to design in high dimensions and often have a running time exponential in the dimensions. A higher number of dimensions theoretically allow more information to be stored, but practically it rarely helps due to the higher possibility of noise and redundancy in the real-world data. </a:t>
            </a:r>
            <a:r>
              <a:rPr b="0" lang="en-US" sz="2100" strike="noStrike" u="sng">
                <a:solidFill>
                  <a:schemeClr val="dk1"/>
                </a:solidFill>
                <a:effectLst/>
                <a:uFillTx/>
                <a:latin typeface="Calibri"/>
                <a:ea typeface="Calibri"/>
                <a:hlinkClick r:id="rId4"/>
              </a:rPr>
              <a:t>https://analyticsindiamag.com/curse-of-dimensionality-and-what-beginners-should-do-to-overcome-it/</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sng">
                <a:solidFill>
                  <a:schemeClr val="dk1"/>
                </a:solidFill>
                <a:effectLst/>
                <a:uFillTx/>
                <a:latin typeface="Calibri"/>
                <a:ea typeface="Calibri"/>
                <a:hlinkClick r:id="rId5"/>
              </a:rPr>
              <a:t>https://towardsdatascience.com/the-curse-of-dimensionality-50dc6e49aa1e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sp>
        <p:nvSpPr>
          <p:cNvPr id="1030" name="PlaceHolder 3"/>
          <p:cNvSpPr>
            <a:spLocks noGrp="1"/>
          </p:cNvSpPr>
          <p:nvPr>
            <p:ph type="ftr" idx="147"/>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A/M &lt;</a:t>
            </a:r>
            <a:r>
              <a:rPr b="0" lang="en-US" sz="1200" strike="noStrike" u="sng">
                <a:solidFill>
                  <a:schemeClr val="dk1">
                    <a:tint val="75000"/>
                  </a:schemeClr>
                </a:solidFill>
                <a:effectLst/>
                <a:uFillTx/>
                <a:latin typeface="Calibri"/>
                <a:ea typeface="Calibri"/>
                <a:hlinkClick r:id="rId6"/>
              </a:rPr>
              <a:t>https://machinelearningmastery.com/difference-between-algorithm-and-model-in-machine-learning/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031" name="Picture 9" descr="A picture containing text, device&#10;&#10;Description automatically generated"/>
          <p:cNvPicPr/>
          <p:nvPr/>
        </p:nvPicPr>
        <p:blipFill>
          <a:blip r:embed="rId7"/>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72"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lnSpcReduction="9999"/>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Background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Envision yourself as a statistical consultant ("sexiest job of 21st"- you should feel cool). A company  has reached out and is seeking help in understanding how they should allocate their advertising budget between </a:t>
            </a:r>
            <a:r>
              <a:rPr b="1" lang="en-US" sz="2100" strike="noStrike" u="none">
                <a:solidFill>
                  <a:srgbClr val="0246f2"/>
                </a:solidFill>
                <a:effectLst/>
                <a:uFillTx/>
                <a:latin typeface="Calibri"/>
              </a:rPr>
              <a:t>TV</a:t>
            </a:r>
            <a:r>
              <a:rPr b="0" lang="en-US" sz="2100" strike="noStrike" u="none">
                <a:solidFill>
                  <a:schemeClr val="dk1"/>
                </a:solidFill>
                <a:effectLst/>
                <a:uFillTx/>
                <a:latin typeface="Calibri"/>
              </a:rPr>
              <a:t>, </a:t>
            </a:r>
            <a:r>
              <a:rPr b="1" lang="en-US" sz="2100" strike="noStrike" u="none">
                <a:solidFill>
                  <a:srgbClr val="0246f2"/>
                </a:solidFill>
                <a:effectLst/>
                <a:uFillTx/>
                <a:latin typeface="Calibri"/>
              </a:rPr>
              <a:t>RADIO</a:t>
            </a:r>
            <a:r>
              <a:rPr b="0" lang="en-US" sz="2100" strike="noStrike" u="none">
                <a:solidFill>
                  <a:schemeClr val="dk1"/>
                </a:solidFill>
                <a:effectLst/>
                <a:uFillTx/>
                <a:latin typeface="Calibri"/>
              </a:rPr>
              <a:t>, and </a:t>
            </a:r>
            <a:r>
              <a:rPr b="1" lang="en-US" sz="2100" strike="noStrike" u="none">
                <a:solidFill>
                  <a:srgbClr val="0246f2"/>
                </a:solidFill>
                <a:effectLst/>
                <a:uFillTx/>
                <a:latin typeface="Calibri"/>
              </a:rPr>
              <a:t>NEWSPAPER </a:t>
            </a:r>
            <a:r>
              <a:rPr b="0" lang="en-US" sz="2100" strike="noStrike" u="none">
                <a:solidFill>
                  <a:schemeClr val="dk1"/>
                </a:solidFill>
                <a:effectLst/>
                <a:uFillTx/>
                <a:latin typeface="Calibri"/>
              </a:rPr>
              <a:t>in an effective manner; effective is categorized by the number of </a:t>
            </a:r>
            <a:r>
              <a:rPr b="1" lang="en-US" sz="2100" strike="noStrike" u="none">
                <a:solidFill>
                  <a:srgbClr val="ff0000"/>
                </a:solidFill>
                <a:effectLst/>
                <a:uFillTx/>
                <a:latin typeface="Calibri"/>
              </a:rPr>
              <a:t>SALES </a:t>
            </a:r>
            <a:r>
              <a:rPr b="0" lang="en-US" sz="2100" strike="noStrike" u="none">
                <a:solidFill>
                  <a:schemeClr val="dk1"/>
                </a:solidFill>
                <a:effectLst/>
                <a:uFillTx/>
                <a:latin typeface="Calibri"/>
              </a:rPr>
              <a:t>(the higher the sales, the more effective).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Problem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"Find out how to increase sales through advertising."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ea typeface="Calibri"/>
              </a:rPr>
              <a:t>Statistical Formulation</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"Is there a relationship to begin with between advertising and sales? Can a model of such a relationship be provided? What advertising method among TV, RADIO, and NEWSPAPER has the strongest effect on SALES?" </a:t>
            </a:r>
            <a:r>
              <a:rPr b="1" lang="en-US" sz="2100" strike="noStrike" u="none">
                <a:solidFill>
                  <a:srgbClr val="00b050"/>
                </a:solidFill>
                <a:effectLst/>
                <a:uFillTx/>
                <a:latin typeface="Calibri"/>
                <a:ea typeface="Calibri"/>
              </a:rPr>
              <a:t>The goal is to develop an accurate model that can be used to predict sales on the basis of the three media budgets.</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73" name="PlaceHolder 3"/>
          <p:cNvSpPr>
            <a:spLocks noGrp="1"/>
          </p:cNvSpPr>
          <p:nvPr>
            <p:ph type="ftr" idx="76"/>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74"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
        <p:nvSpPr>
          <p:cNvPr id="175" name="TextBox 3"/>
          <p:cNvSpPr/>
          <p:nvPr/>
        </p:nvSpPr>
        <p:spPr>
          <a:xfrm>
            <a:off x="842400" y="6104520"/>
            <a:ext cx="3662640" cy="37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3"/>
              </a:rPr>
              <a:t>An Intro to Statistical Learning</a:t>
            </a:r>
            <a:endParaRPr b="0" lang="en-US" sz="1800" strike="noStrike" u="none">
              <a:solidFill>
                <a:srgbClr val="000000"/>
              </a:solidFill>
              <a:effectLst/>
              <a:uFillTx/>
              <a:latin typeface="Arial"/>
            </a:endParaRPr>
          </a:p>
        </p:txBody>
      </p:sp>
      <p:pic>
        <p:nvPicPr>
          <p:cNvPr id="176" name="Picture 6" descr="Text, letter&#10;&#10;Description automatically generated"/>
          <p:cNvPicPr/>
          <p:nvPr/>
        </p:nvPicPr>
        <p:blipFill>
          <a:blip r:embed="rId4"/>
          <a:stretch/>
        </p:blipFill>
        <p:spPr>
          <a:xfrm>
            <a:off x="-5760" y="7072200"/>
            <a:ext cx="10721880" cy="2432160"/>
          </a:xfrm>
          <a:prstGeom prst="rect">
            <a:avLst/>
          </a:prstGeom>
          <a:noFill/>
          <a:ln w="0">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Question </a:t>
            </a:r>
            <a:endParaRPr b="0" lang="en-US" sz="4400" strike="noStrike" u="none">
              <a:solidFill>
                <a:srgbClr val="000000"/>
              </a:solidFill>
              <a:effectLst/>
              <a:uFillTx/>
              <a:latin typeface="Arial"/>
            </a:endParaRPr>
          </a:p>
        </p:txBody>
      </p:sp>
      <p:sp>
        <p:nvSpPr>
          <p:cNvPr id="103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fontScale="92500" lnSpcReduction="9999"/>
          </a:bodyPr>
          <a:p>
            <a:pPr indent="0" defTabSz="914400">
              <a:lnSpc>
                <a:spcPct val="90000"/>
              </a:lnSpc>
              <a:spcBef>
                <a:spcPts val="1001"/>
              </a:spcBef>
              <a:buNone/>
              <a:tabLst>
                <a:tab algn="l" pos="0"/>
              </a:tabLst>
            </a:pPr>
            <a:r>
              <a:rPr b="0" lang="en-US" sz="2400" strike="noStrike" u="none">
                <a:solidFill>
                  <a:schemeClr val="dk1">
                    <a:lumMod val="95000"/>
                    <a:lumOff val="5000"/>
                  </a:schemeClr>
                </a:solidFill>
                <a:effectLst/>
                <a:uFillTx/>
                <a:latin typeface="Calibri"/>
                <a:ea typeface="Calibri"/>
              </a:rPr>
              <a:t>For each of parts (a) through (d), indicate whether we would generally expect the performance of a flexible statistical learning method to be </a:t>
            </a:r>
            <a:r>
              <a:rPr b="1" lang="en-US" sz="2400" strike="noStrike" u="none">
                <a:solidFill>
                  <a:schemeClr val="dk1">
                    <a:lumMod val="95000"/>
                    <a:lumOff val="5000"/>
                  </a:schemeClr>
                </a:solidFill>
                <a:effectLst/>
                <a:uFillTx/>
                <a:latin typeface="Calibri"/>
                <a:ea typeface="Calibri"/>
              </a:rPr>
              <a:t>better </a:t>
            </a:r>
            <a:r>
              <a:rPr b="0" lang="en-US" sz="2400" strike="noStrike" u="none">
                <a:solidFill>
                  <a:schemeClr val="dk1">
                    <a:lumMod val="95000"/>
                    <a:lumOff val="5000"/>
                  </a:schemeClr>
                </a:solidFill>
                <a:effectLst/>
                <a:uFillTx/>
                <a:latin typeface="Calibri"/>
                <a:ea typeface="Calibri"/>
              </a:rPr>
              <a:t>or </a:t>
            </a:r>
            <a:r>
              <a:rPr b="1" lang="en-US" sz="2400" strike="noStrike" u="none">
                <a:solidFill>
                  <a:schemeClr val="dk1">
                    <a:lumMod val="95000"/>
                    <a:lumOff val="5000"/>
                  </a:schemeClr>
                </a:solidFill>
                <a:effectLst/>
                <a:uFillTx/>
                <a:latin typeface="Calibri"/>
                <a:ea typeface="Calibri"/>
              </a:rPr>
              <a:t>worse </a:t>
            </a:r>
            <a:r>
              <a:rPr b="0" lang="en-US" sz="2400" strike="noStrike" u="none">
                <a:solidFill>
                  <a:schemeClr val="dk1">
                    <a:lumMod val="95000"/>
                    <a:lumOff val="5000"/>
                  </a:schemeClr>
                </a:solidFill>
                <a:effectLst/>
                <a:uFillTx/>
                <a:latin typeface="Calibri"/>
                <a:ea typeface="Calibri"/>
              </a:rPr>
              <a:t>than an inflexible method. Justify your answer.</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 The sample size n is extremely large, and the number of predictors p is small.</a:t>
            </a:r>
            <a:endParaRPr b="0" lang="en-US" sz="2100" strike="noStrike" u="none">
              <a:solidFill>
                <a:srgbClr val="000000"/>
              </a:solidFill>
              <a:effectLst/>
              <a:uFillTx/>
              <a:latin typeface="Arial"/>
            </a:endParaRPr>
          </a:p>
          <a:p>
            <a:pPr marL="457200" indent="-457200" defTabSz="914400">
              <a:lnSpc>
                <a:spcPct val="90000"/>
              </a:lnSpc>
              <a:spcBef>
                <a:spcPts val="499"/>
              </a:spcBef>
              <a:buNone/>
              <a:tabLst>
                <a:tab algn="l" pos="0"/>
              </a:tabLst>
            </a:pPr>
            <a:r>
              <a:rPr b="0" lang="en-US" sz="1700" strike="noStrike" u="none">
                <a:solidFill>
                  <a:srgbClr val="ff0000"/>
                </a:solidFill>
                <a:effectLst/>
                <a:uFillTx/>
                <a:latin typeface="Calibri"/>
                <a:ea typeface="Calibri"/>
              </a:rPr>
              <a:t>_____________________________________________________________________________________________________</a:t>
            </a:r>
            <a:endParaRPr b="0" lang="en-US" sz="17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 The number of predictors p is extremely large, and the number of observations n is small.</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rgbClr val="ff0000"/>
                </a:solidFill>
                <a:effectLst/>
                <a:uFillTx/>
                <a:latin typeface="Calibri"/>
                <a:ea typeface="Calibri"/>
              </a:rPr>
              <a:t>_____________________________________________________________________________________</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(c) The relationship between the predictors and response is highly non-linear.</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rgbClr val="ff0000"/>
                </a:solidFill>
                <a:effectLst/>
                <a:uFillTx/>
                <a:latin typeface="Calibri"/>
                <a:ea typeface="Calibri"/>
              </a:rPr>
              <a:t>_____________________________________________________________________________________</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 The variance of the error terms, i.e. σ2 = Var(), is extremely high.</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rgbClr val="ff0000"/>
                </a:solidFill>
                <a:effectLst/>
                <a:uFillTx/>
                <a:latin typeface="Calibri"/>
                <a:ea typeface="Calibri"/>
              </a:rPr>
              <a:t>_____________________________________________________________________________________</a:t>
            </a:r>
            <a:endParaRPr b="0" lang="en-US" sz="2100" strike="noStrike" u="none">
              <a:solidFill>
                <a:srgbClr val="000000"/>
              </a:solidFill>
              <a:effectLst/>
              <a:uFillTx/>
              <a:latin typeface="Arial"/>
            </a:endParaRPr>
          </a:p>
          <a:p>
            <a:pPr marL="4572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457200" indent="0" defTabSz="914400">
              <a:lnSpc>
                <a:spcPct val="90000"/>
              </a:lnSpc>
              <a:spcBef>
                <a:spcPts val="1001"/>
              </a:spcBef>
              <a:buNone/>
              <a:tabLst>
                <a:tab algn="l" pos="0"/>
              </a:tabLst>
            </a:pPr>
            <a:r>
              <a:rPr b="0" i="1" lang="en-US" sz="2100" strike="noStrike" u="none">
                <a:solidFill>
                  <a:schemeClr val="dk1">
                    <a:lumMod val="95000"/>
                    <a:lumOff val="5000"/>
                  </a:schemeClr>
                </a:solidFill>
                <a:effectLst/>
                <a:uFillTx/>
                <a:latin typeface="Calibri"/>
                <a:ea typeface="Calibri"/>
              </a:rPr>
              <a:t>	</a:t>
            </a:r>
            <a:endParaRPr b="0" lang="en-US" sz="2100" strike="noStrike" u="none">
              <a:solidFill>
                <a:srgbClr val="000000"/>
              </a:solidFill>
              <a:effectLst/>
              <a:uFillTx/>
              <a:latin typeface="Arial"/>
            </a:endParaRPr>
          </a:p>
        </p:txBody>
      </p:sp>
      <p:sp>
        <p:nvSpPr>
          <p:cNvPr id="1034" name="Rectangle 3"/>
          <p:cNvSpPr/>
          <p:nvPr/>
        </p:nvSpPr>
        <p:spPr>
          <a:xfrm>
            <a:off x="0" y="0"/>
            <a:ext cx="12191400" cy="36432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Question </a:t>
            </a:r>
            <a:endParaRPr b="0" lang="en-US" sz="4400" strike="noStrike" u="none">
              <a:solidFill>
                <a:srgbClr val="000000"/>
              </a:solidFill>
              <a:effectLst/>
              <a:uFillTx/>
              <a:latin typeface="Arial"/>
            </a:endParaRPr>
          </a:p>
        </p:txBody>
      </p:sp>
      <p:sp>
        <p:nvSpPr>
          <p:cNvPr id="103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400" strike="noStrike" u="none">
                <a:solidFill>
                  <a:schemeClr val="dk1">
                    <a:lumMod val="95000"/>
                    <a:lumOff val="5000"/>
                  </a:schemeClr>
                </a:solidFill>
                <a:effectLst/>
                <a:uFillTx/>
                <a:latin typeface="Calibri"/>
                <a:ea typeface="Calibri"/>
              </a:rPr>
              <a:t>For each of parts (a) through (d), indicate whether we would generally expect the performance of a flexible statistical learning method to be </a:t>
            </a:r>
            <a:r>
              <a:rPr b="1" lang="en-US" sz="2400" strike="noStrike" u="none">
                <a:solidFill>
                  <a:schemeClr val="dk1">
                    <a:lumMod val="95000"/>
                    <a:lumOff val="5000"/>
                  </a:schemeClr>
                </a:solidFill>
                <a:effectLst/>
                <a:uFillTx/>
                <a:latin typeface="Calibri"/>
                <a:ea typeface="Calibri"/>
              </a:rPr>
              <a:t>better </a:t>
            </a:r>
            <a:r>
              <a:rPr b="0" lang="en-US" sz="2400" strike="noStrike" u="none">
                <a:solidFill>
                  <a:schemeClr val="dk1">
                    <a:lumMod val="95000"/>
                    <a:lumOff val="5000"/>
                  </a:schemeClr>
                </a:solidFill>
                <a:effectLst/>
                <a:uFillTx/>
                <a:latin typeface="Calibri"/>
                <a:ea typeface="Calibri"/>
              </a:rPr>
              <a:t>or </a:t>
            </a:r>
            <a:r>
              <a:rPr b="1" lang="en-US" sz="2400" strike="noStrike" u="none">
                <a:solidFill>
                  <a:schemeClr val="dk1">
                    <a:lumMod val="95000"/>
                    <a:lumOff val="5000"/>
                  </a:schemeClr>
                </a:solidFill>
                <a:effectLst/>
                <a:uFillTx/>
                <a:latin typeface="Calibri"/>
                <a:ea typeface="Calibri"/>
              </a:rPr>
              <a:t>worse </a:t>
            </a:r>
            <a:r>
              <a:rPr b="0" lang="en-US" sz="2400" strike="noStrike" u="none">
                <a:solidFill>
                  <a:schemeClr val="dk1">
                    <a:lumMod val="95000"/>
                    <a:lumOff val="5000"/>
                  </a:schemeClr>
                </a:solidFill>
                <a:effectLst/>
                <a:uFillTx/>
                <a:latin typeface="Calibri"/>
                <a:ea typeface="Calibri"/>
              </a:rPr>
              <a:t>than an inflexible method. Justify your answer.</a:t>
            </a:r>
            <a:endParaRPr b="0" lang="en-US" sz="24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 The sample size n is extremely large, and the number of predictors p is small.</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r>
              <a:rPr b="1" i="1" lang="en-US" sz="1700" strike="noStrike" u="none">
                <a:solidFill>
                  <a:srgbClr val="00b050"/>
                </a:solidFill>
                <a:effectLst/>
                <a:uFillTx/>
                <a:latin typeface="Calibri"/>
                <a:ea typeface="Calibri"/>
              </a:rPr>
              <a:t>Better</a:t>
            </a:r>
            <a:r>
              <a:rPr b="0" i="1" lang="en-US" sz="1700" strike="noStrike" u="none">
                <a:solidFill>
                  <a:schemeClr val="dk1"/>
                </a:solidFill>
                <a:effectLst/>
                <a:uFillTx/>
                <a:latin typeface="Calibri"/>
                <a:ea typeface="Calibri"/>
              </a:rPr>
              <a:t>. A flexible model will perform better in general. The large sample size ensures that there is enough coverage to account for the different patterns in the data which avoids overfitting and leads to a small bias. </a:t>
            </a:r>
            <a:endParaRPr b="0" lang="en-US" sz="17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4572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457200" indent="0" defTabSz="914400">
              <a:lnSpc>
                <a:spcPct val="90000"/>
              </a:lnSpc>
              <a:spcBef>
                <a:spcPts val="1001"/>
              </a:spcBef>
              <a:buNone/>
              <a:tabLst>
                <a:tab algn="l" pos="0"/>
              </a:tabLst>
            </a:pPr>
            <a:r>
              <a:rPr b="0" i="1" lang="en-US" sz="2100" strike="noStrike" u="none">
                <a:solidFill>
                  <a:schemeClr val="dk1">
                    <a:lumMod val="95000"/>
                    <a:lumOff val="5000"/>
                  </a:schemeClr>
                </a:solidFill>
                <a:effectLst/>
                <a:uFillTx/>
                <a:latin typeface="Calibri"/>
                <a:ea typeface="Calibri"/>
              </a:rPr>
              <a:t>	</a:t>
            </a:r>
            <a:endParaRPr b="0" lang="en-US" sz="2100" strike="noStrike" u="none">
              <a:solidFill>
                <a:srgbClr val="000000"/>
              </a:solidFill>
              <a:effectLst/>
              <a:uFillTx/>
              <a:latin typeface="Arial"/>
            </a:endParaRPr>
          </a:p>
        </p:txBody>
      </p:sp>
      <p:sp>
        <p:nvSpPr>
          <p:cNvPr id="1037" name="Rectangle 3"/>
          <p:cNvSpPr/>
          <p:nvPr/>
        </p:nvSpPr>
        <p:spPr>
          <a:xfrm>
            <a:off x="0" y="0"/>
            <a:ext cx="12191400" cy="36432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Question </a:t>
            </a:r>
            <a:endParaRPr b="0" lang="en-US" sz="4400" strike="noStrike" u="none">
              <a:solidFill>
                <a:srgbClr val="000000"/>
              </a:solidFill>
              <a:effectLst/>
              <a:uFillTx/>
              <a:latin typeface="Arial"/>
            </a:endParaRPr>
          </a:p>
        </p:txBody>
      </p:sp>
      <p:sp>
        <p:nvSpPr>
          <p:cNvPr id="103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400" strike="noStrike" u="none">
                <a:solidFill>
                  <a:schemeClr val="dk1">
                    <a:lumMod val="95000"/>
                    <a:lumOff val="5000"/>
                  </a:schemeClr>
                </a:solidFill>
                <a:effectLst/>
                <a:uFillTx/>
                <a:latin typeface="Calibri"/>
                <a:ea typeface="Calibri"/>
              </a:rPr>
              <a:t>For each of parts (a) through (d), indicate whether we would generally expect the performance of a flexible statistical learning method to be </a:t>
            </a:r>
            <a:r>
              <a:rPr b="1" lang="en-US" sz="2400" strike="noStrike" u="none">
                <a:solidFill>
                  <a:schemeClr val="dk1">
                    <a:lumMod val="95000"/>
                    <a:lumOff val="5000"/>
                  </a:schemeClr>
                </a:solidFill>
                <a:effectLst/>
                <a:uFillTx/>
                <a:latin typeface="Calibri"/>
                <a:ea typeface="Calibri"/>
              </a:rPr>
              <a:t>better </a:t>
            </a:r>
            <a:r>
              <a:rPr b="0" lang="en-US" sz="2400" strike="noStrike" u="none">
                <a:solidFill>
                  <a:schemeClr val="dk1">
                    <a:lumMod val="95000"/>
                    <a:lumOff val="5000"/>
                  </a:schemeClr>
                </a:solidFill>
                <a:effectLst/>
                <a:uFillTx/>
                <a:latin typeface="Calibri"/>
                <a:ea typeface="Calibri"/>
              </a:rPr>
              <a:t>or </a:t>
            </a:r>
            <a:r>
              <a:rPr b="1" lang="en-US" sz="2400" strike="noStrike" u="none">
                <a:solidFill>
                  <a:schemeClr val="dk1">
                    <a:lumMod val="95000"/>
                    <a:lumOff val="5000"/>
                  </a:schemeClr>
                </a:solidFill>
                <a:effectLst/>
                <a:uFillTx/>
                <a:latin typeface="Calibri"/>
                <a:ea typeface="Calibri"/>
              </a:rPr>
              <a:t>worse </a:t>
            </a:r>
            <a:r>
              <a:rPr b="0" lang="en-US" sz="2400" strike="noStrike" u="none">
                <a:solidFill>
                  <a:schemeClr val="dk1">
                    <a:lumMod val="95000"/>
                    <a:lumOff val="5000"/>
                  </a:schemeClr>
                </a:solidFill>
                <a:effectLst/>
                <a:uFillTx/>
                <a:latin typeface="Calibri"/>
                <a:ea typeface="Calibri"/>
              </a:rPr>
              <a:t>than an inflexible method. Justify your answer.</a:t>
            </a:r>
            <a:endParaRPr b="0" lang="en-US" sz="24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 The number of predictors p is extremely large, and the number of observations n is small.</a:t>
            </a:r>
            <a:endParaRPr b="0" lang="en-US" sz="2100" strike="noStrike" u="none">
              <a:solidFill>
                <a:srgbClr val="000000"/>
              </a:solidFill>
              <a:effectLst/>
              <a:uFillTx/>
              <a:latin typeface="Arial"/>
            </a:endParaRPr>
          </a:p>
          <a:p>
            <a:pPr marL="228600" indent="0" defTabSz="914400">
              <a:lnSpc>
                <a:spcPct val="90000"/>
              </a:lnSpc>
              <a:spcBef>
                <a:spcPts val="499"/>
              </a:spcBef>
              <a:buNone/>
              <a:tabLst>
                <a:tab algn="l" pos="0"/>
              </a:tabLst>
            </a:pPr>
            <a:r>
              <a:rPr b="1" i="1" lang="en-US" sz="1700" strike="noStrike" u="none">
                <a:solidFill>
                  <a:srgbClr val="ff0000"/>
                </a:solidFill>
                <a:effectLst/>
                <a:uFillTx/>
                <a:latin typeface="Calibri"/>
                <a:ea typeface="Calibri"/>
              </a:rPr>
              <a:t>Worse</a:t>
            </a:r>
            <a:r>
              <a:rPr b="0" i="1" lang="en-US" sz="1700" strike="noStrike" u="none">
                <a:solidFill>
                  <a:schemeClr val="dk1"/>
                </a:solidFill>
                <a:effectLst/>
                <a:uFillTx/>
                <a:latin typeface="Calibri"/>
                <a:ea typeface="Calibri"/>
              </a:rPr>
              <a:t>. An inflexible model will perform better in general. A flexible model will cause overfitting because of the small sample size. This usually means bigger inflation in variance and a small reduction in bias.</a:t>
            </a:r>
            <a:endParaRPr b="0" lang="en-US" sz="1700" strike="noStrike" u="none">
              <a:solidFill>
                <a:srgbClr val="000000"/>
              </a:solidFill>
              <a:effectLst/>
              <a:uFillTx/>
              <a:latin typeface="Arial"/>
            </a:endParaRPr>
          </a:p>
          <a:p>
            <a:pPr marL="228600" indent="0" defTabSz="914400">
              <a:lnSpc>
                <a:spcPct val="90000"/>
              </a:lnSpc>
              <a:spcBef>
                <a:spcPts val="499"/>
              </a:spcBef>
              <a:buNone/>
              <a:tabLst>
                <a:tab algn="l" pos="0"/>
              </a:tabLst>
            </a:pPr>
            <a:endParaRPr b="0" lang="en-US" sz="17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4572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457200" indent="0" defTabSz="914400">
              <a:lnSpc>
                <a:spcPct val="90000"/>
              </a:lnSpc>
              <a:spcBef>
                <a:spcPts val="1001"/>
              </a:spcBef>
              <a:buNone/>
              <a:tabLst>
                <a:tab algn="l" pos="0"/>
              </a:tabLst>
            </a:pPr>
            <a:r>
              <a:rPr b="0" i="1" lang="en-US" sz="2100" strike="noStrike" u="none">
                <a:solidFill>
                  <a:schemeClr val="dk1">
                    <a:lumMod val="95000"/>
                    <a:lumOff val="5000"/>
                  </a:schemeClr>
                </a:solidFill>
                <a:effectLst/>
                <a:uFillTx/>
                <a:latin typeface="Calibri"/>
                <a:ea typeface="Calibri"/>
              </a:rPr>
              <a:t>	</a:t>
            </a:r>
            <a:endParaRPr b="0" lang="en-US" sz="2100" strike="noStrike" u="none">
              <a:solidFill>
                <a:srgbClr val="000000"/>
              </a:solidFill>
              <a:effectLst/>
              <a:uFillTx/>
              <a:latin typeface="Arial"/>
            </a:endParaRPr>
          </a:p>
        </p:txBody>
      </p:sp>
      <p:sp>
        <p:nvSpPr>
          <p:cNvPr id="1040" name="Rectangle 3"/>
          <p:cNvSpPr/>
          <p:nvPr/>
        </p:nvSpPr>
        <p:spPr>
          <a:xfrm>
            <a:off x="0" y="0"/>
            <a:ext cx="12191400" cy="36432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Question </a:t>
            </a:r>
            <a:endParaRPr b="0" lang="en-US" sz="4400" strike="noStrike" u="none">
              <a:solidFill>
                <a:srgbClr val="000000"/>
              </a:solidFill>
              <a:effectLst/>
              <a:uFillTx/>
              <a:latin typeface="Arial"/>
            </a:endParaRPr>
          </a:p>
        </p:txBody>
      </p:sp>
      <p:sp>
        <p:nvSpPr>
          <p:cNvPr id="1042"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lnSpcReduction="9999"/>
          </a:bodyPr>
          <a:p>
            <a:pPr indent="0" defTabSz="914400">
              <a:lnSpc>
                <a:spcPct val="90000"/>
              </a:lnSpc>
              <a:spcBef>
                <a:spcPts val="1001"/>
              </a:spcBef>
              <a:buNone/>
              <a:tabLst>
                <a:tab algn="l" pos="0"/>
              </a:tabLst>
            </a:pPr>
            <a:r>
              <a:rPr b="0" lang="en-US" sz="2400" strike="noStrike" u="none">
                <a:solidFill>
                  <a:schemeClr val="dk1">
                    <a:lumMod val="95000"/>
                    <a:lumOff val="5000"/>
                  </a:schemeClr>
                </a:solidFill>
                <a:effectLst/>
                <a:uFillTx/>
                <a:latin typeface="Calibri"/>
                <a:ea typeface="Calibri"/>
              </a:rPr>
              <a:t>For each of parts (a) through (d), indicate whether we would generally expect the performance of a flexible statistical learning method to be </a:t>
            </a:r>
            <a:r>
              <a:rPr b="1" lang="en-US" sz="2400" strike="noStrike" u="none">
                <a:solidFill>
                  <a:schemeClr val="dk1">
                    <a:lumMod val="95000"/>
                    <a:lumOff val="5000"/>
                  </a:schemeClr>
                </a:solidFill>
                <a:effectLst/>
                <a:uFillTx/>
                <a:latin typeface="Calibri"/>
                <a:ea typeface="Calibri"/>
              </a:rPr>
              <a:t>better </a:t>
            </a:r>
            <a:r>
              <a:rPr b="0" lang="en-US" sz="2400" strike="noStrike" u="none">
                <a:solidFill>
                  <a:schemeClr val="dk1">
                    <a:lumMod val="95000"/>
                    <a:lumOff val="5000"/>
                  </a:schemeClr>
                </a:solidFill>
                <a:effectLst/>
                <a:uFillTx/>
                <a:latin typeface="Calibri"/>
                <a:ea typeface="Calibri"/>
              </a:rPr>
              <a:t>or </a:t>
            </a:r>
            <a:r>
              <a:rPr b="1" lang="en-US" sz="2400" strike="noStrike" u="none">
                <a:solidFill>
                  <a:schemeClr val="dk1">
                    <a:lumMod val="95000"/>
                    <a:lumOff val="5000"/>
                  </a:schemeClr>
                </a:solidFill>
                <a:effectLst/>
                <a:uFillTx/>
                <a:latin typeface="Calibri"/>
                <a:ea typeface="Calibri"/>
              </a:rPr>
              <a:t>worse </a:t>
            </a:r>
            <a:r>
              <a:rPr b="0" lang="en-US" sz="2400" strike="noStrike" u="none">
                <a:solidFill>
                  <a:schemeClr val="dk1">
                    <a:lumMod val="95000"/>
                    <a:lumOff val="5000"/>
                  </a:schemeClr>
                </a:solidFill>
                <a:effectLst/>
                <a:uFillTx/>
                <a:latin typeface="Calibri"/>
                <a:ea typeface="Calibri"/>
              </a:rPr>
              <a:t>than an inflexible method. Justify your answer.</a:t>
            </a:r>
            <a:endParaRPr b="0" lang="en-US" sz="24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(c) The relationship between the predictors and response is highly non-linear.</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i="1" lang="en-US" sz="2100" strike="noStrike" u="none">
                <a:solidFill>
                  <a:srgbClr val="ffc000"/>
                </a:solidFill>
                <a:effectLst/>
                <a:uFillTx/>
                <a:latin typeface="Calibri"/>
                <a:ea typeface="Calibri"/>
              </a:rPr>
              <a:t>It depends</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If the number of predictors p is extremely large, and the number of observations is small, similarly to question b, we prefer to use an inflexible model. Otherwise, we think a flexible model will perform better because it`ll be necessary to use a flexible model to find the non-linear effect.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marL="228600" indent="-228600" defTabSz="914400">
              <a:lnSpc>
                <a:spcPct val="90000"/>
              </a:lnSpc>
              <a:spcBef>
                <a:spcPts val="1001"/>
              </a:spcBef>
              <a:buNone/>
              <a:tabLst>
                <a:tab algn="l" pos="0"/>
              </a:tabLst>
            </a:pPr>
            <a:br>
              <a:rPr sz="2800"/>
            </a:b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i="1" lang="en-US" sz="2100" strike="noStrike" u="none">
                <a:solidFill>
                  <a:schemeClr val="dk1">
                    <a:lumMod val="95000"/>
                    <a:lumOff val="5000"/>
                  </a:schemeClr>
                </a:solidFill>
                <a:effectLst/>
                <a:uFillTx/>
                <a:latin typeface="Calibri"/>
                <a:ea typeface="Calibri"/>
              </a:rPr>
              <a:t>	</a:t>
            </a:r>
            <a:endParaRPr b="0" lang="en-US" sz="2100" strike="noStrike" u="none">
              <a:solidFill>
                <a:srgbClr val="000000"/>
              </a:solidFill>
              <a:effectLst/>
              <a:uFillTx/>
              <a:latin typeface="Arial"/>
            </a:endParaRPr>
          </a:p>
        </p:txBody>
      </p:sp>
      <p:sp>
        <p:nvSpPr>
          <p:cNvPr id="1043" name="Rectangle 3"/>
          <p:cNvSpPr/>
          <p:nvPr/>
        </p:nvSpPr>
        <p:spPr>
          <a:xfrm>
            <a:off x="0" y="0"/>
            <a:ext cx="12191400" cy="36432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Question </a:t>
            </a:r>
            <a:endParaRPr b="0" lang="en-US" sz="4400" strike="noStrike" u="none">
              <a:solidFill>
                <a:srgbClr val="000000"/>
              </a:solidFill>
              <a:effectLst/>
              <a:uFillTx/>
              <a:latin typeface="Arial"/>
            </a:endParaRPr>
          </a:p>
        </p:txBody>
      </p:sp>
      <p:sp>
        <p:nvSpPr>
          <p:cNvPr id="104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400" strike="noStrike" u="none">
                <a:solidFill>
                  <a:schemeClr val="dk1">
                    <a:lumMod val="95000"/>
                    <a:lumOff val="5000"/>
                  </a:schemeClr>
                </a:solidFill>
                <a:effectLst/>
                <a:uFillTx/>
                <a:latin typeface="Calibri"/>
                <a:ea typeface="Calibri"/>
              </a:rPr>
              <a:t>For each of parts (a) through (d), indicate whether we would generally expect the performance of a flexible statistical learning method to be </a:t>
            </a:r>
            <a:r>
              <a:rPr b="1" lang="en-US" sz="2400" strike="noStrike" u="none">
                <a:solidFill>
                  <a:schemeClr val="dk1">
                    <a:lumMod val="95000"/>
                    <a:lumOff val="5000"/>
                  </a:schemeClr>
                </a:solidFill>
                <a:effectLst/>
                <a:uFillTx/>
                <a:latin typeface="Calibri"/>
                <a:ea typeface="Calibri"/>
              </a:rPr>
              <a:t>better </a:t>
            </a:r>
            <a:r>
              <a:rPr b="0" lang="en-US" sz="2400" strike="noStrike" u="none">
                <a:solidFill>
                  <a:schemeClr val="dk1">
                    <a:lumMod val="95000"/>
                    <a:lumOff val="5000"/>
                  </a:schemeClr>
                </a:solidFill>
                <a:effectLst/>
                <a:uFillTx/>
                <a:latin typeface="Calibri"/>
                <a:ea typeface="Calibri"/>
              </a:rPr>
              <a:t>or </a:t>
            </a:r>
            <a:r>
              <a:rPr b="1" lang="en-US" sz="2400" strike="noStrike" u="none">
                <a:solidFill>
                  <a:schemeClr val="dk1">
                    <a:lumMod val="95000"/>
                    <a:lumOff val="5000"/>
                  </a:schemeClr>
                </a:solidFill>
                <a:effectLst/>
                <a:uFillTx/>
                <a:latin typeface="Calibri"/>
                <a:ea typeface="Calibri"/>
              </a:rPr>
              <a:t>worse </a:t>
            </a:r>
            <a:r>
              <a:rPr b="0" lang="en-US" sz="2400" strike="noStrike" u="none">
                <a:solidFill>
                  <a:schemeClr val="dk1">
                    <a:lumMod val="95000"/>
                    <a:lumOff val="5000"/>
                  </a:schemeClr>
                </a:solidFill>
                <a:effectLst/>
                <a:uFillTx/>
                <a:latin typeface="Calibri"/>
                <a:ea typeface="Calibri"/>
              </a:rPr>
              <a:t>than an inflexible method. Justify your answer.</a:t>
            </a:r>
            <a:endParaRPr b="0" lang="en-US" sz="24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 The variance of the error terms, i.e. σ2 = Var(), is extremely high.</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i="1" lang="en-US" sz="2100" strike="noStrike" u="none">
                <a:solidFill>
                  <a:srgbClr val="ff0000"/>
                </a:solidFill>
                <a:effectLst/>
                <a:uFillTx/>
                <a:latin typeface="Calibri"/>
                <a:ea typeface="Calibri"/>
              </a:rPr>
              <a:t>Worse</a:t>
            </a:r>
            <a:r>
              <a:rPr b="0" lang="en-US" sz="2100" strike="noStrike" u="none">
                <a:solidFill>
                  <a:srgbClr val="000000"/>
                </a:solidFill>
                <a:effectLst/>
                <a:uFillTx/>
                <a:latin typeface="Calibri"/>
                <a:ea typeface="Calibri"/>
              </a:rPr>
              <a:t>. </a:t>
            </a:r>
            <a:r>
              <a:rPr b="0" i="1" lang="en-US" sz="2100" strike="noStrike" u="none">
                <a:solidFill>
                  <a:schemeClr val="dk1"/>
                </a:solidFill>
                <a:effectLst/>
                <a:uFillTx/>
                <a:latin typeface="Calibri"/>
                <a:ea typeface="Calibri"/>
              </a:rPr>
              <a:t>An inflexible model will perform better in general. If the data is afflicted by noise, using flexible models would cause the algorithms to be sensitive to the patterns within the noise leading to overfitting. Hence, a less flexible model would yield lower variance and better resistance against the present noise.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i="1" lang="en-US" sz="2100" strike="noStrike" u="none">
                <a:solidFill>
                  <a:schemeClr val="dk1">
                    <a:lumMod val="95000"/>
                    <a:lumOff val="5000"/>
                  </a:schemeClr>
                </a:solidFill>
                <a:effectLst/>
                <a:uFillTx/>
                <a:latin typeface="Calibri"/>
                <a:ea typeface="Calibri"/>
              </a:rPr>
              <a:t>	</a:t>
            </a:r>
            <a:endParaRPr b="0" lang="en-US" sz="2100" strike="noStrike" u="none">
              <a:solidFill>
                <a:srgbClr val="000000"/>
              </a:solidFill>
              <a:effectLst/>
              <a:uFillTx/>
              <a:latin typeface="Arial"/>
            </a:endParaRPr>
          </a:p>
        </p:txBody>
      </p:sp>
      <p:sp>
        <p:nvSpPr>
          <p:cNvPr id="1046" name="Rectangle 3"/>
          <p:cNvSpPr/>
          <p:nvPr/>
        </p:nvSpPr>
        <p:spPr>
          <a:xfrm>
            <a:off x="0" y="0"/>
            <a:ext cx="12191400" cy="364320"/>
          </a:xfrm>
          <a:prstGeom prst="rect">
            <a:avLst/>
          </a:prstGeom>
          <a:solidFill>
            <a:srgbClr val="4472c4"/>
          </a:solidFill>
          <a:ln>
            <a:solidFill>
              <a:srgbClr val="32549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04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lnSpcReduction="9999"/>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Model vs Algorithm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Often, one will hear "running algorithms" or "fitting models", which might confuse some new to the field. In most cases, both statements might mean the same thing, which is that of using a training dataset to estimate an unknown function f.</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On a pedantic note, both terms might indeed represent the same thing, but they do slightly differ in perspective.</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246f2"/>
              </a:buClr>
              <a:buFont typeface="Wingdings,Sans-Serif"/>
              <a:buChar char="Ø"/>
              <a:tabLst>
                <a:tab algn="l" pos="0"/>
              </a:tabLst>
            </a:pPr>
            <a:r>
              <a:rPr b="1" i="1" lang="en-US" sz="2100" strike="noStrike" u="none">
                <a:solidFill>
                  <a:srgbClr val="0246f2"/>
                </a:solidFill>
                <a:effectLst/>
                <a:uFillTx/>
                <a:latin typeface="Calibri"/>
                <a:ea typeface="Calibri"/>
              </a:rPr>
              <a:t>Algorithms </a:t>
            </a:r>
            <a:r>
              <a:rPr b="0" lang="en-US" sz="2100" strike="noStrike" u="none">
                <a:solidFill>
                  <a:schemeClr val="dk1"/>
                </a:solidFill>
                <a:effectLst/>
                <a:uFillTx/>
                <a:latin typeface="Calibri"/>
                <a:ea typeface="Calibri"/>
              </a:rPr>
              <a:t>are procedures (set of rules) that are implemented in code and are run on data in order to create a model. Algorithms are "fit" on the data. </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Sans-Serif"/>
              <a:buChar char="Ø"/>
              <a:tabLst>
                <a:tab algn="l" pos="0"/>
              </a:tabLst>
            </a:pPr>
            <a:r>
              <a:rPr b="0" lang="en-US" sz="1700" strike="noStrike" u="none">
                <a:solidFill>
                  <a:schemeClr val="dk1"/>
                </a:solidFill>
                <a:effectLst/>
                <a:uFillTx/>
                <a:latin typeface="Calibri"/>
                <a:ea typeface="Calibri"/>
              </a:rPr>
              <a:t>For example, regression represents the algorithm.</a:t>
            </a:r>
            <a:endParaRPr b="0" lang="en-US" sz="1700" strike="noStrike" u="none">
              <a:solidFill>
                <a:srgbClr val="000000"/>
              </a:solidFill>
              <a:effectLst/>
              <a:uFillTx/>
              <a:latin typeface="Arial"/>
            </a:endParaRPr>
          </a:p>
          <a:p>
            <a:pPr marL="228600" indent="-22860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Models </a:t>
            </a:r>
            <a:r>
              <a:rPr b="0" lang="en-US" sz="2100" strike="noStrike" u="none">
                <a:solidFill>
                  <a:schemeClr val="dk1"/>
                </a:solidFill>
                <a:effectLst/>
                <a:uFillTx/>
                <a:latin typeface="Calibri"/>
                <a:ea typeface="Calibri"/>
              </a:rPr>
              <a:t>are the output of algorithms, which represent what was learned by the algorithm. Oftentimes, the learning comes in the form of computation or formulae. In some instances, a model might be viewed as the bundle of both algorithms (procedures) and the output (learning). </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1700" strike="noStrike" u="none">
                <a:solidFill>
                  <a:schemeClr val="dk1"/>
                </a:solidFill>
                <a:effectLst/>
                <a:uFillTx/>
                <a:latin typeface="Calibri"/>
                <a:ea typeface="Calibri"/>
              </a:rPr>
              <a:t>For example, y= bx+e</a:t>
            </a:r>
            <a:endParaRPr b="0" lang="en-US" sz="1700" strike="noStrike" u="none">
              <a:solidFill>
                <a:srgbClr val="000000"/>
              </a:solidFill>
              <a:effectLst/>
              <a:uFillTx/>
              <a:latin typeface="Arial"/>
            </a:endParaRPr>
          </a:p>
        </p:txBody>
      </p:sp>
      <p:sp>
        <p:nvSpPr>
          <p:cNvPr id="1049" name="PlaceHolder 3"/>
          <p:cNvSpPr>
            <a:spLocks noGrp="1"/>
          </p:cNvSpPr>
          <p:nvPr>
            <p:ph type="ftr" idx="148"/>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A/M &lt;</a:t>
            </a:r>
            <a:r>
              <a:rPr b="0" lang="en-US" sz="1200" strike="noStrike" u="sng">
                <a:solidFill>
                  <a:schemeClr val="dk1">
                    <a:tint val="75000"/>
                  </a:schemeClr>
                </a:solidFill>
                <a:effectLst/>
                <a:uFillTx/>
                <a:latin typeface="Calibri"/>
                <a:ea typeface="Calibri"/>
                <a:hlinkClick r:id="rId1"/>
              </a:rPr>
              <a:t>https://machinelearningmastery.com/difference-between-algorithm-and-model-in-machine-learning/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050"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052"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fontScale="92500" lnSpcReduction="9999"/>
          </a:bodyPr>
          <a:p>
            <a:pPr indent="0" defTabSz="914400">
              <a:lnSpc>
                <a:spcPct val="90000"/>
              </a:lnSpc>
              <a:spcBef>
                <a:spcPts val="1001"/>
              </a:spcBef>
              <a:buNone/>
              <a:tabLst>
                <a:tab algn="l" pos="0"/>
              </a:tabLst>
            </a:pPr>
            <a:r>
              <a:rPr b="1" lang="en-US" sz="2200" strike="noStrike" u="none">
                <a:solidFill>
                  <a:schemeClr val="dk1"/>
                </a:solidFill>
                <a:effectLst/>
                <a:uFillTx/>
                <a:latin typeface="Calibri"/>
              </a:rPr>
              <a:t>What is a "Model"?</a:t>
            </a: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r>
              <a:rPr b="0" lang="en-US" sz="2200" strike="noStrike" u="none">
                <a:solidFill>
                  <a:schemeClr val="dk1"/>
                </a:solidFill>
                <a:effectLst/>
                <a:uFillTx/>
                <a:latin typeface="Calibri"/>
                <a:ea typeface="Calibri"/>
              </a:rPr>
              <a:t>"</a:t>
            </a:r>
            <a:r>
              <a:rPr b="1" i="1" lang="en-US" sz="2200" strike="noStrike" u="none">
                <a:solidFill>
                  <a:srgbClr val="ff0000"/>
                </a:solidFill>
                <a:effectLst/>
                <a:uFillTx/>
                <a:latin typeface="Calibri"/>
                <a:ea typeface="Calibri"/>
              </a:rPr>
              <a:t>A model is by definition an imperfect representation of a complex mechanism.</a:t>
            </a:r>
            <a:r>
              <a:rPr b="0" lang="en-US" sz="2200" strike="noStrike" u="none">
                <a:solidFill>
                  <a:schemeClr val="dk1"/>
                </a:solidFill>
                <a:effectLst/>
                <a:uFillTx/>
                <a:latin typeface="Calibri"/>
                <a:ea typeface="Calibri"/>
              </a:rPr>
              <a:t>" -</a:t>
            </a:r>
            <a:r>
              <a:rPr b="0" i="1" lang="en-US" sz="2200" strike="noStrike" u="none">
                <a:solidFill>
                  <a:schemeClr val="dk1"/>
                </a:solidFill>
                <a:effectLst/>
                <a:uFillTx/>
                <a:latin typeface="Calibri"/>
                <a:ea typeface="Calibri"/>
              </a:rPr>
              <a:t> Georgi Georgiev  </a:t>
            </a:r>
            <a:endParaRPr b="0" lang="en-US" sz="22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endParaRPr b="0" lang="en-US" sz="22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r>
              <a:rPr b="0" i="1" lang="en-US" sz="2200" strike="noStrike" u="none">
                <a:solidFill>
                  <a:schemeClr val="dk1"/>
                </a:solidFill>
                <a:effectLst/>
                <a:uFillTx/>
                <a:latin typeface="Calibri"/>
                <a:ea typeface="Calibri"/>
              </a:rPr>
              <a:t>"</a:t>
            </a:r>
            <a:r>
              <a:rPr b="1" i="1" lang="en-US" sz="2200" strike="noStrike" u="none">
                <a:solidFill>
                  <a:srgbClr val="ff0000"/>
                </a:solidFill>
                <a:effectLst/>
                <a:uFillTx/>
                <a:latin typeface="Calibri"/>
                <a:ea typeface="Calibri"/>
              </a:rPr>
              <a:t>Statistical modeling is a simplified, mathematically-formalized way to approximate reality.</a:t>
            </a:r>
            <a:r>
              <a:rPr b="0" i="1" lang="en-US" sz="2200" strike="noStrike" u="none">
                <a:solidFill>
                  <a:schemeClr val="dk1"/>
                </a:solidFill>
                <a:effectLst/>
                <a:uFillTx/>
                <a:latin typeface="Calibri"/>
                <a:ea typeface="Calibri"/>
              </a:rPr>
              <a:t>" - XLSTAT</a:t>
            </a:r>
            <a:endParaRPr b="0" lang="en-US" sz="22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endParaRPr b="0" lang="en-US" sz="22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r>
              <a:rPr b="1" lang="en-US" sz="2200" strike="noStrike" u="none">
                <a:solidFill>
                  <a:schemeClr val="dk1"/>
                </a:solidFill>
                <a:effectLst/>
                <a:uFillTx/>
                <a:latin typeface="Calibri"/>
                <a:ea typeface="Calibri"/>
              </a:rPr>
              <a:t>"</a:t>
            </a:r>
            <a:r>
              <a:rPr b="1" lang="en-US" sz="2200" strike="noStrike" u="none">
                <a:solidFill>
                  <a:srgbClr val="ff0000"/>
                </a:solidFill>
                <a:effectLst/>
                <a:uFillTx/>
                <a:latin typeface="Calibri"/>
                <a:ea typeface="Calibri"/>
              </a:rPr>
              <a:t>A model can come in many shapes, sizes, and styles. It is important to emphasize that a model is not the real world but merely a human construct to help us better understand real world systems. In general all models have an information input, an information processor, and an output of expected results.</a:t>
            </a:r>
            <a:r>
              <a:rPr b="0" lang="en-US" sz="2200" strike="noStrike" u="none">
                <a:solidFill>
                  <a:schemeClr val="dk1"/>
                </a:solidFill>
                <a:effectLst/>
                <a:uFillTx/>
                <a:latin typeface="Calibri"/>
                <a:ea typeface="Calibri"/>
              </a:rPr>
              <a:t>"- </a:t>
            </a:r>
            <a:r>
              <a:rPr b="0" i="1" lang="en-US" sz="2200" strike="noStrike" u="none">
                <a:solidFill>
                  <a:schemeClr val="dk1"/>
                </a:solidFill>
                <a:effectLst/>
                <a:uFillTx/>
                <a:latin typeface="Calibri"/>
                <a:ea typeface="Calibri"/>
              </a:rPr>
              <a:t>Macdonald, H. (2004) Geologic Puzzles</a:t>
            </a:r>
            <a:endParaRPr b="0" lang="en-US" sz="22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p:txBody>
      </p:sp>
      <p:sp>
        <p:nvSpPr>
          <p:cNvPr id="1053" name="PlaceHolder 3"/>
          <p:cNvSpPr>
            <a:spLocks noGrp="1"/>
          </p:cNvSpPr>
          <p:nvPr>
            <p:ph type="ftr" idx="149"/>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Model &lt;</a:t>
            </a:r>
            <a:r>
              <a:rPr b="0" lang="en-US" sz="1200" strike="noStrike" u="sng">
                <a:solidFill>
                  <a:schemeClr val="dk1">
                    <a:tint val="75000"/>
                  </a:schemeClr>
                </a:solidFill>
                <a:effectLst/>
                <a:uFillTx/>
                <a:latin typeface="Calibri"/>
                <a:hlinkClick r:id="rId1"/>
              </a:rPr>
              <a:t>https://serc.carleton.edu/introgeo/models/WhatIsAModel.html</a:t>
            </a:r>
            <a:r>
              <a:rPr b="0" lang="en-US" sz="1200" strike="noStrike" u="none">
                <a:solidFill>
                  <a:schemeClr val="dk1">
                    <a:tint val="75000"/>
                  </a:schemeClr>
                </a:solidFill>
                <a:effectLst/>
                <a:uFillTx/>
                <a:latin typeface="Calibri"/>
              </a:rPr>
              <a:t>&gt;; &lt;</a:t>
            </a:r>
            <a:r>
              <a:rPr b="0" lang="en-US" sz="1200" strike="noStrike" u="sng">
                <a:solidFill>
                  <a:schemeClr val="dk1">
                    <a:tint val="75000"/>
                  </a:schemeClr>
                </a:solidFill>
                <a:effectLst/>
                <a:uFillTx/>
                <a:latin typeface="Calibri"/>
                <a:ea typeface="Calibri"/>
                <a:hlinkClick r:id="rId2"/>
              </a:rPr>
              <a:t>https://www.analytics-toolkit.com/glossary/statistical-model/</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&lt;</a:t>
            </a:r>
            <a:r>
              <a:rPr b="0" lang="en-US" sz="1200" strike="noStrike" u="sng">
                <a:solidFill>
                  <a:schemeClr val="dk1">
                    <a:tint val="75000"/>
                  </a:schemeClr>
                </a:solidFill>
                <a:effectLst/>
                <a:uFillTx/>
                <a:latin typeface="Calibri"/>
                <a:ea typeface="Calibri"/>
                <a:hlinkClick r:id="rId3"/>
              </a:rPr>
              <a:t>https://help.xlstat.com/6724-what-statistical-modeling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054" name="Picture 9" descr="A picture containing text, device&#10;&#10;Description automatically generated"/>
          <p:cNvPicPr/>
          <p:nvPr/>
        </p:nvPicPr>
        <p:blipFill>
          <a:blip r:embed="rId4"/>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05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Model</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057" name="PlaceHolder 3"/>
          <p:cNvSpPr>
            <a:spLocks noGrp="1"/>
          </p:cNvSpPr>
          <p:nvPr>
            <p:ph type="ftr" idx="150"/>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Image Cred + Quote &lt;</a:t>
            </a:r>
            <a:r>
              <a:rPr b="0" lang="en-US" sz="1200" strike="noStrike" u="sng">
                <a:solidFill>
                  <a:schemeClr val="dk1">
                    <a:tint val="75000"/>
                  </a:schemeClr>
                </a:solidFill>
                <a:effectLst/>
                <a:uFillTx/>
                <a:latin typeface="Calibri"/>
                <a:ea typeface="Calibri"/>
                <a:hlinkClick r:id="rId1"/>
              </a:rPr>
              <a:t>https://en.wikipedia.org/wiki/All_models_are_wrong</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
        <p:nvSpPr>
          <p:cNvPr id="1058" name="TextBox 5"/>
          <p:cNvSpPr/>
          <p:nvPr/>
        </p:nvSpPr>
        <p:spPr>
          <a:xfrm>
            <a:off x="3445560" y="3800880"/>
            <a:ext cx="8298000" cy="583920"/>
          </a:xfrm>
          <a:prstGeom prst="rect">
            <a:avLst/>
          </a:prstGeom>
          <a:solidFill>
            <a:schemeClr val="bg1"/>
          </a:solid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0" lang="en-US" sz="3200" strike="noStrike" u="none">
                <a:solidFill>
                  <a:schemeClr val="dk1"/>
                </a:solidFill>
                <a:effectLst/>
                <a:uFillTx/>
                <a:latin typeface="Calibri"/>
              </a:rPr>
              <a:t>"</a:t>
            </a:r>
            <a:r>
              <a:rPr b="1" i="1" lang="en-US" sz="3200" strike="noStrike" u="none">
                <a:solidFill>
                  <a:srgbClr val="ff0000"/>
                </a:solidFill>
                <a:effectLst/>
                <a:uFillTx/>
                <a:latin typeface="Calibri"/>
              </a:rPr>
              <a:t>All Models are wrong, but some are useful</a:t>
            </a:r>
            <a:r>
              <a:rPr b="0" lang="en-US" sz="3200" strike="noStrike" u="none">
                <a:solidFill>
                  <a:srgbClr val="ff0000"/>
                </a:solidFill>
                <a:effectLst/>
                <a:uFillTx/>
                <a:latin typeface="Calibri"/>
              </a:rPr>
              <a:t>.</a:t>
            </a:r>
            <a:r>
              <a:rPr b="0" lang="en-US" sz="3200" strike="noStrike" u="none">
                <a:solidFill>
                  <a:srgbClr val="000000"/>
                </a:solidFill>
                <a:effectLst/>
                <a:uFillTx/>
                <a:latin typeface="Calibri"/>
              </a:rPr>
              <a:t>"</a:t>
            </a:r>
            <a:endParaRPr b="0" lang="en-US" sz="3200" strike="noStrike" u="none">
              <a:solidFill>
                <a:srgbClr val="000000"/>
              </a:solidFill>
              <a:effectLst/>
              <a:uFillTx/>
              <a:latin typeface="Arial"/>
            </a:endParaRPr>
          </a:p>
        </p:txBody>
      </p:sp>
      <p:sp>
        <p:nvSpPr>
          <p:cNvPr id="1059" name="TextBox 6"/>
          <p:cNvSpPr/>
          <p:nvPr/>
        </p:nvSpPr>
        <p:spPr>
          <a:xfrm>
            <a:off x="3979080" y="4312800"/>
            <a:ext cx="7386480" cy="522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2800" strike="noStrike" u="none">
                <a:solidFill>
                  <a:schemeClr val="lt1">
                    <a:lumMod val="50000"/>
                  </a:schemeClr>
                </a:solidFill>
                <a:effectLst/>
                <a:uFillTx/>
                <a:latin typeface="Calibri"/>
              </a:rPr>
              <a:t>George E. P. Box, 1976/1987</a:t>
            </a:r>
            <a:endParaRPr b="0" lang="en-US" sz="2800" strike="noStrike" u="none">
              <a:solidFill>
                <a:srgbClr val="000000"/>
              </a:solidFill>
              <a:effectLst/>
              <a:uFillTx/>
              <a:latin typeface="Arial"/>
            </a:endParaRPr>
          </a:p>
        </p:txBody>
      </p:sp>
      <p:pic>
        <p:nvPicPr>
          <p:cNvPr id="1060" name="Picture 13" descr="A picture containing person, person, glasses, wearing&#10;&#10;Description automatically generated"/>
          <p:cNvPicPr/>
          <p:nvPr/>
        </p:nvPicPr>
        <p:blipFill>
          <a:blip r:embed="rId2"/>
          <a:stretch/>
        </p:blipFill>
        <p:spPr>
          <a:xfrm>
            <a:off x="836280" y="2387520"/>
            <a:ext cx="2425320" cy="3652200"/>
          </a:xfrm>
          <a:prstGeom prst="rect">
            <a:avLst/>
          </a:prstGeom>
          <a:noFill/>
          <a:ln w="0">
            <a:noFill/>
          </a:ln>
        </p:spPr>
      </p:pic>
      <p:pic>
        <p:nvPicPr>
          <p:cNvPr id="1061" name="Picture 9" descr="A picture containing text, device&#10;&#10;Description automatically generated"/>
          <p:cNvPicPr/>
          <p:nvPr/>
        </p:nvPicPr>
        <p:blipFill>
          <a:blip r:embed="rId3"/>
          <a:stretch/>
        </p:blipFill>
        <p:spPr>
          <a:xfrm>
            <a:off x="7703280" y="363240"/>
            <a:ext cx="3656880" cy="1087920"/>
          </a:xfrm>
          <a:prstGeom prst="rect">
            <a:avLst/>
          </a:prstGeom>
          <a:noFill/>
          <a:ln w="0">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1062" name="PlaceHolder 1"/>
          <p:cNvSpPr>
            <a:spLocks noGrp="1"/>
          </p:cNvSpPr>
          <p:nvPr>
            <p:ph type="title"/>
          </p:nvPr>
        </p:nvSpPr>
        <p:spPr>
          <a:xfrm>
            <a:off x="838080" y="14940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Model</a:t>
            </a:r>
            <a:endParaRPr b="0" lang="en-US" sz="4400" strike="noStrike" u="none">
              <a:solidFill>
                <a:srgbClr val="000000"/>
              </a:solidFill>
              <a:effectLst/>
              <a:uFillTx/>
              <a:latin typeface="Arial"/>
            </a:endParaRPr>
          </a:p>
        </p:txBody>
      </p:sp>
      <p:sp>
        <p:nvSpPr>
          <p:cNvPr id="1063" name="PlaceHolder 2"/>
          <p:cNvSpPr>
            <a:spLocks noGrp="1"/>
          </p:cNvSpPr>
          <p:nvPr>
            <p:ph/>
          </p:nvPr>
        </p:nvSpPr>
        <p:spPr>
          <a:xfrm>
            <a:off x="838080" y="1133640"/>
            <a:ext cx="11089800" cy="48888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Further Resources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Statistical Models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1"/>
              </a:rPr>
              <a:t>https://www.northeastern.edu/graduate/blog/statistical-modeling-for-data-analysis/</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2"/>
              </a:rPr>
              <a:t>https://www.analyticsvidhya.com/blog/2020/12/all-about-statistical-modeling/</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3"/>
              </a:rPr>
              <a:t>https://www.scribbr.com/statistics/simple-linear-regression/</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4"/>
              </a:rPr>
              <a:t>https://help.xlstat.com/6724-what-statistical-modeling</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5"/>
              </a:rPr>
              <a:t>https://www.coursera.org/articles/statistical-modeling</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6"/>
              </a:rPr>
              <a:t>https://www.fs.fed.us/emc/n</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7"/>
              </a:rPr>
              <a:t>epa/ecr2008/sessions/materials/18/Modeling%20&amp;%20System%20Handout.pdf</a:t>
            </a:r>
            <a:r>
              <a:rPr b="0" lang="en-US" sz="2000" strike="noStrike" u="none">
                <a:solidFill>
                  <a:schemeClr val="dk1"/>
                </a:solidFill>
                <a:effectLst/>
                <a:uFillTx/>
                <a:latin typeface="Calibri"/>
                <a:ea typeface="Calibri"/>
              </a:rPr>
              <a:t> (model)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8"/>
              </a:rPr>
              <a:t>https://ccrma.stanford.edu/~jos/pasp/What_Model.html</a:t>
            </a:r>
            <a:r>
              <a:rPr b="0" lang="en-US" sz="2000" strike="noStrike" u="none">
                <a:solidFill>
                  <a:schemeClr val="dk1"/>
                </a:solidFill>
                <a:effectLst/>
                <a:uFillTx/>
                <a:latin typeface="Calibri"/>
                <a:ea typeface="Calibri"/>
              </a:rPr>
              <a:t> (model) </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9"/>
              </a:rPr>
              <a:t>http://www.masha.uct.ac.za/masha/resources/what_is_a_model</a:t>
            </a:r>
            <a:r>
              <a:rPr b="0" lang="en-US" sz="2000" strike="noStrike" u="none">
                <a:solidFill>
                  <a:schemeClr val="dk1"/>
                </a:solidFill>
                <a:effectLst/>
                <a:uFillTx/>
                <a:latin typeface="Calibri"/>
                <a:ea typeface="Calibri"/>
              </a:rPr>
              <a:t> (model)</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Irreducible Error</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none">
                <a:solidFill>
                  <a:schemeClr val="dk1"/>
                </a:solidFill>
                <a:effectLst/>
                <a:uFillTx/>
                <a:latin typeface="Calibri"/>
                <a:ea typeface="Calibri"/>
              </a:rPr>
              <a:t> </a:t>
            </a:r>
            <a:r>
              <a:rPr b="0" lang="en-US" sz="2000" strike="noStrike" u="sng">
                <a:solidFill>
                  <a:schemeClr val="dk1"/>
                </a:solidFill>
                <a:effectLst/>
                <a:uFillTx/>
                <a:latin typeface="Calibri"/>
                <a:ea typeface="Calibri"/>
                <a:hlinkClick r:id="rId10"/>
              </a:rPr>
              <a:t>https://medium.com/wwblog/reducible-vs-irreducible-error-e469036969fa</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TANSTAAFL</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11"/>
              </a:rPr>
              <a:t>https://en.wikipedia.org/wiki/There_ain%27t_no_such_thing_as_a_free_lunch</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12"/>
              </a:rPr>
              <a:t>https://www.geeksforgeeks.org/what-is-no-free-lunch-theorem/</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marL="457200" indent="0" defTabSz="914400">
              <a:lnSpc>
                <a:spcPct val="90000"/>
              </a:lnSpc>
              <a:spcBef>
                <a:spcPts val="499"/>
              </a:spcBef>
              <a:buNone/>
              <a:tabLst>
                <a:tab algn="l" pos="0"/>
              </a:tabLst>
            </a:pPr>
            <a:endParaRPr b="0" lang="en-US" sz="2000" strike="noStrike" u="none">
              <a:solidFill>
                <a:srgbClr val="000000"/>
              </a:solidFill>
              <a:effectLst/>
              <a:uFillTx/>
              <a:latin typeface="Arial"/>
            </a:endParaRPr>
          </a:p>
          <a:p>
            <a:pPr marL="457200"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pic>
        <p:nvPicPr>
          <p:cNvPr id="1064" name="Picture 4" descr="Text, letter&#10;&#10;Description automatically generated"/>
          <p:cNvPicPr/>
          <p:nvPr/>
        </p:nvPicPr>
        <p:blipFill>
          <a:blip r:embed="rId13"/>
          <a:stretch/>
        </p:blipFill>
        <p:spPr>
          <a:xfrm>
            <a:off x="10461240" y="-7200"/>
            <a:ext cx="1110960" cy="1828080"/>
          </a:xfrm>
          <a:prstGeom prst="rect">
            <a:avLst/>
          </a:prstGeom>
          <a:noFill/>
          <a:ln w="0">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1065" name="PlaceHolder 1"/>
          <p:cNvSpPr>
            <a:spLocks noGrp="1"/>
          </p:cNvSpPr>
          <p:nvPr>
            <p:ph type="title"/>
          </p:nvPr>
        </p:nvSpPr>
        <p:spPr>
          <a:xfrm>
            <a:off x="838080" y="14940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Model</a:t>
            </a:r>
            <a:endParaRPr b="0" lang="en-US" sz="4400" strike="noStrike" u="none">
              <a:solidFill>
                <a:srgbClr val="000000"/>
              </a:solidFill>
              <a:effectLst/>
              <a:uFillTx/>
              <a:latin typeface="Arial"/>
            </a:endParaRPr>
          </a:p>
        </p:txBody>
      </p:sp>
      <p:sp>
        <p:nvSpPr>
          <p:cNvPr id="1066" name="PlaceHolder 2"/>
          <p:cNvSpPr>
            <a:spLocks noGrp="1"/>
          </p:cNvSpPr>
          <p:nvPr>
            <p:ph/>
          </p:nvPr>
        </p:nvSpPr>
        <p:spPr>
          <a:xfrm>
            <a:off x="838080" y="1133640"/>
            <a:ext cx="11089800" cy="572004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Further Resources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TANSTAAFL</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1"/>
              </a:rPr>
              <a:t>https://towardsdatascience.com/what-no-free-lunch-really-means-in-machine-learning-85493215625d</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2"/>
              </a:rPr>
              <a:t>https://machinelearningmastery.com/no-free-lunch-theorem-for-machine-learning/</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3"/>
              </a:rPr>
              <a:t>https://www.kdnuggets.com/2019/09/no-free-lunch-data-science.html</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Slides</a:t>
            </a:r>
            <a:endParaRPr b="0" lang="en-US" sz="2000" strike="noStrike" u="none">
              <a:solidFill>
                <a:srgbClr val="000000"/>
              </a:solidFill>
              <a:effectLst/>
              <a:uFillTx/>
              <a:latin typeface="Arial"/>
            </a:endParaRPr>
          </a:p>
          <a:p>
            <a:pPr lvl="1" marL="514440" indent="-285840" defTabSz="914400">
              <a:lnSpc>
                <a:spcPct val="90000"/>
              </a:lnSpc>
              <a:spcBef>
                <a:spcPts val="499"/>
              </a:spcBef>
              <a:buClr>
                <a:srgbClr val="000000"/>
              </a:buClr>
              <a:buFont typeface="Wingdings" charset="2"/>
              <a:buChar char=""/>
              <a:tabLst>
                <a:tab algn="l" pos="0"/>
              </a:tabLst>
            </a:pPr>
            <a:r>
              <a:rPr b="0" lang="en-US" sz="2000" strike="noStrike" u="sng">
                <a:solidFill>
                  <a:schemeClr val="dk1"/>
                </a:solidFill>
                <a:effectLst/>
                <a:uFillTx/>
                <a:latin typeface="Calibri"/>
                <a:ea typeface="Calibri"/>
                <a:hlinkClick r:id="rId4"/>
              </a:rPr>
              <a:t>https://scholar.harvard.edu/files/janastas/files/pols8500-01-17.pdf</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Courses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5"/>
              </a:rPr>
              <a:t>https://www.edx.org/course/statistical-learning</a:t>
            </a:r>
            <a:r>
              <a:rPr b="0" lang="en-US" sz="2000" strike="noStrike" u="none">
                <a:solidFill>
                  <a:schemeClr val="dk1"/>
                </a:solidFill>
                <a:effectLst/>
                <a:uFillTx/>
                <a:latin typeface="Calibri"/>
                <a:ea typeface="Calibri"/>
              </a:rPr>
              <a:t> (taught by the others of An Introduction to Statistical Learning)</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6"/>
              </a:rPr>
              <a:t>https://github.com/cs109/2015/tree/master/Lectures</a:t>
            </a:r>
            <a:r>
              <a:rPr b="0" lang="en-US" sz="2000" strike="noStrike" u="none">
                <a:solidFill>
                  <a:schemeClr val="dk1"/>
                </a:solidFill>
                <a:effectLst/>
                <a:uFillTx/>
                <a:latin typeface="Calibri"/>
                <a:ea typeface="Calibri"/>
              </a:rPr>
              <a:t> (HARVARD Lecture Notes)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Books</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7"/>
              </a:rPr>
              <a:t>https://www.statlearning.com/</a:t>
            </a:r>
            <a:r>
              <a:rPr b="0" lang="en-US" sz="2000" strike="noStrike" u="none">
                <a:solidFill>
                  <a:schemeClr val="dk1"/>
                </a:solidFill>
                <a:effectLst/>
                <a:uFillTx/>
                <a:latin typeface="Calibri"/>
                <a:ea typeface="Calibri"/>
              </a:rPr>
              <a:t> (free pdfs or purchase on amazon)</a:t>
            </a:r>
            <a:endParaRPr b="0" lang="en-US" sz="20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8"/>
              </a:rPr>
              <a:t>https://hastie.su.domains/Papers/ESLII.pdf</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pic>
        <p:nvPicPr>
          <p:cNvPr id="1067" name="Picture 4" descr="Text, letter&#10;&#10;Description automatically generated"/>
          <p:cNvPicPr/>
          <p:nvPr/>
        </p:nvPicPr>
        <p:blipFill>
          <a:blip r:embed="rId9"/>
          <a:stretch/>
        </p:blipFill>
        <p:spPr>
          <a:xfrm>
            <a:off x="10461240" y="-7200"/>
            <a:ext cx="1110960" cy="182808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7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ea typeface="Calibri"/>
              </a:rPr>
              <a:t>Statistical Formulation</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 </a:t>
            </a:r>
            <a:r>
              <a:rPr b="1" i="1" lang="en-US" sz="2100" strike="noStrike" u="none">
                <a:solidFill>
                  <a:srgbClr val="00b050"/>
                </a:solidFill>
                <a:effectLst/>
                <a:uFillTx/>
                <a:latin typeface="Calibri"/>
                <a:ea typeface="Calibri"/>
              </a:rPr>
              <a:t>The goal is to develop an accurate model that can be used to predict sales on the basis of the three media budgets.</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"It is not possible for the client to directly increase sales of the product."</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"On the other hand, the client can control the advertising expenditure in each of the three media."</a:t>
            </a: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"Therefore, </a:t>
            </a:r>
            <a:r>
              <a:rPr b="0" i="1" lang="en-US" sz="2100" strike="noStrike" u="none">
                <a:solidFill>
                  <a:srgbClr val="ff0000"/>
                </a:solidFill>
                <a:effectLst/>
                <a:uFillTx/>
                <a:latin typeface="Calibri"/>
                <a:ea typeface="Calibri"/>
              </a:rPr>
              <a:t>if we determine that there is an association between advertising and sales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ffc000"/>
              </a:buClr>
              <a:buFont typeface="Wingdings" charset="2"/>
              <a:buChar char=""/>
              <a:tabLst>
                <a:tab algn="l" pos="0"/>
              </a:tabLst>
            </a:pPr>
            <a:r>
              <a:rPr b="1" i="1" lang="en-US" sz="1700" strike="noStrike" u="none">
                <a:solidFill>
                  <a:srgbClr val="ffc000"/>
                </a:solidFill>
                <a:effectLst/>
                <a:uFillTx/>
                <a:latin typeface="Calibri"/>
                <a:ea typeface="Calibri"/>
              </a:rPr>
              <a:t>Assume </a:t>
            </a:r>
            <a:r>
              <a:rPr b="0" lang="en-US" sz="1700" strike="noStrike" u="none">
                <a:solidFill>
                  <a:schemeClr val="dk1"/>
                </a:solidFill>
                <a:effectLst/>
                <a:uFillTx/>
                <a:latin typeface="Calibri"/>
                <a:ea typeface="Calibri"/>
              </a:rPr>
              <a:t>that there is a relationship ('Can we check upon the validity of this assumption?')</a:t>
            </a:r>
            <a:endParaRPr b="0" lang="en-US" sz="17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 then we can instruct our client to adjust advertising budgets, thereby indirectly increasing sales. "</a:t>
            </a:r>
            <a:endParaRPr b="0" lang="en-US" sz="2100" strike="noStrike" u="none">
              <a:solidFill>
                <a:srgbClr val="000000"/>
              </a:solidFill>
              <a:effectLst/>
              <a:uFillTx/>
              <a:latin typeface="Arial"/>
            </a:endParaRPr>
          </a:p>
        </p:txBody>
      </p:sp>
      <p:sp>
        <p:nvSpPr>
          <p:cNvPr id="179" name="PlaceHolder 3"/>
          <p:cNvSpPr>
            <a:spLocks noGrp="1"/>
          </p:cNvSpPr>
          <p:nvPr>
            <p:ph type="ftr" idx="77"/>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80"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
        <p:nvSpPr>
          <p:cNvPr id="181" name="TextBox 3"/>
          <p:cNvSpPr/>
          <p:nvPr/>
        </p:nvSpPr>
        <p:spPr>
          <a:xfrm>
            <a:off x="842400" y="6104520"/>
            <a:ext cx="3662640" cy="37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3"/>
              </a:rPr>
              <a:t>An Intro to Statistical Learning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1068" name="PlaceHolder 1"/>
          <p:cNvSpPr>
            <a:spLocks noGrp="1"/>
          </p:cNvSpPr>
          <p:nvPr>
            <p:ph type="title"/>
          </p:nvPr>
        </p:nvSpPr>
        <p:spPr>
          <a:xfrm>
            <a:off x="838080" y="14940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Model</a:t>
            </a:r>
            <a:endParaRPr b="0" lang="en-US" sz="4400" strike="noStrike" u="none">
              <a:solidFill>
                <a:srgbClr val="000000"/>
              </a:solidFill>
              <a:effectLst/>
              <a:uFillTx/>
              <a:latin typeface="Arial"/>
            </a:endParaRPr>
          </a:p>
        </p:txBody>
      </p:sp>
      <p:sp>
        <p:nvSpPr>
          <p:cNvPr id="1069" name="PlaceHolder 2"/>
          <p:cNvSpPr>
            <a:spLocks noGrp="1"/>
          </p:cNvSpPr>
          <p:nvPr>
            <p:ph/>
          </p:nvPr>
        </p:nvSpPr>
        <p:spPr>
          <a:xfrm>
            <a:off x="838080" y="1133640"/>
            <a:ext cx="11089800" cy="5512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Further Resources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Bias-Variance Tradeoff</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1"/>
              </a:rPr>
              <a:t>http://scott.fortmann-roe.com/docs/BiasVariance.html</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2"/>
              </a:rPr>
              <a:t>https://www.quantstart.com/articles/The-Bias-Variance-Tradeoff-in-Statistical-Machine-Learning-The-Regression-Setting/</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3"/>
              </a:rPr>
              <a:t>https://www.mastersindatascience.org/learning/difference-between-bias-and-variance/</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4"/>
              </a:rPr>
              <a:t>https://towardsdatascience.com/understanding-the-bias-variance-tradeoff-165e6942b229</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5"/>
              </a:rPr>
              <a:t>https://www.cs.cornell.edu/courses/cs4780/2018fa/lectures/lecturenote12.html</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6"/>
              </a:rPr>
              <a:t>https://machinelearningmastery.com/gentle-introduction-to-the-bias-variance-trade-off-in-machine-learning/</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marL="685800" indent="0" defTabSz="914400">
              <a:lnSpc>
                <a:spcPct val="90000"/>
              </a:lnSpc>
              <a:spcBef>
                <a:spcPts val="499"/>
              </a:spcBef>
              <a:buNone/>
              <a:tabLst>
                <a:tab algn="l" pos="0"/>
              </a:tabLst>
            </a:pPr>
            <a:endParaRPr b="0" lang="en-US" sz="2000" strike="noStrike" u="none">
              <a:solidFill>
                <a:srgbClr val="000000"/>
              </a:solidFill>
              <a:effectLst/>
              <a:uFillTx/>
              <a:latin typeface="Arial"/>
            </a:endParaRPr>
          </a:p>
          <a:p>
            <a:pPr marL="685800"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YouTube Machine Learning Playlists</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7"/>
              </a:rPr>
              <a:t>https</a:t>
            </a:r>
            <a:r>
              <a:rPr b="0" lang="en-US" sz="2000" strike="noStrike" u="sng">
                <a:solidFill>
                  <a:schemeClr val="dk1"/>
                </a:solidFill>
                <a:effectLst/>
                <a:uFillTx/>
                <a:latin typeface="Calibri"/>
                <a:ea typeface="Calibri"/>
                <a:hlinkClick r:id="rId8"/>
              </a:rPr>
              <a:t>://www.youtube.com/c/joshstarmer/playlists</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marL="685800" indent="0" defTabSz="914400">
              <a:lnSpc>
                <a:spcPct val="90000"/>
              </a:lnSpc>
              <a:spcBef>
                <a:spcPts val="499"/>
              </a:spcBef>
              <a:buNone/>
              <a:tabLst>
                <a:tab algn="l" pos="0"/>
              </a:tabLst>
            </a:pPr>
            <a:endParaRPr b="0" lang="en-US" sz="2000" strike="noStrike" u="none">
              <a:solidFill>
                <a:srgbClr val="000000"/>
              </a:solidFill>
              <a:effectLst/>
              <a:uFillTx/>
              <a:latin typeface="Arial"/>
            </a:endParaRPr>
          </a:p>
          <a:p>
            <a:pPr marL="685800"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Visualizations Available at</a:t>
            </a:r>
            <a:endParaRPr b="0" lang="en-US" sz="2000" strike="noStrike" u="none">
              <a:solidFill>
                <a:srgbClr val="000000"/>
              </a:solidFill>
              <a:effectLst/>
              <a:uFillTx/>
              <a:latin typeface="Arial"/>
            </a:endParaRPr>
          </a:p>
          <a:p>
            <a:pPr lvl="1" marL="971640" indent="-285840" defTabSz="914400">
              <a:lnSpc>
                <a:spcPct val="90000"/>
              </a:lnSpc>
              <a:spcBef>
                <a:spcPts val="499"/>
              </a:spcBef>
              <a:buClr>
                <a:srgbClr val="000000"/>
              </a:buClr>
              <a:buFont typeface="Wingdings,Sans-Serif"/>
              <a:buChar char="Ø"/>
              <a:tabLst>
                <a:tab algn="l" pos="0"/>
              </a:tabLst>
            </a:pPr>
            <a:r>
              <a:rPr b="0" lang="en-US" sz="2000" strike="noStrike" u="sng">
                <a:solidFill>
                  <a:schemeClr val="dk1"/>
                </a:solidFill>
                <a:effectLst/>
                <a:uFillTx/>
                <a:latin typeface="Calibri"/>
                <a:ea typeface="Calibri"/>
                <a:hlinkClick r:id="rId9"/>
              </a:rPr>
              <a:t>https://excalidraw.com/#room=19f74ef8d7fbb18c9f9b,D-oHuuTjStT0mr0lKIiO6g</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marL="685800" indent="0" defTabSz="914400">
              <a:lnSpc>
                <a:spcPct val="90000"/>
              </a:lnSpc>
              <a:spcBef>
                <a:spcPts val="499"/>
              </a:spcBef>
              <a:buNone/>
              <a:tabLst>
                <a:tab algn="l" pos="0"/>
              </a:tabLst>
            </a:pPr>
            <a:endParaRPr b="0" lang="en-US" sz="2000" strike="noStrike" u="none">
              <a:solidFill>
                <a:srgbClr val="000000"/>
              </a:solidFill>
              <a:effectLst/>
              <a:uFillTx/>
              <a:latin typeface="Arial"/>
            </a:endParaRPr>
          </a:p>
        </p:txBody>
      </p:sp>
      <p:pic>
        <p:nvPicPr>
          <p:cNvPr id="1070" name="Picture 4" descr="Text, letter&#10;&#10;Description automatically generated"/>
          <p:cNvPicPr/>
          <p:nvPr/>
        </p:nvPicPr>
        <p:blipFill>
          <a:blip r:embed="rId10"/>
          <a:stretch/>
        </p:blipFill>
        <p:spPr>
          <a:xfrm>
            <a:off x="10461240" y="-7200"/>
            <a:ext cx="1110960" cy="1828080"/>
          </a:xfrm>
          <a:prstGeom prst="rect">
            <a:avLst/>
          </a:prstGeom>
          <a:noFill/>
          <a:ln w="0">
            <a:noFill/>
          </a:ln>
        </p:spPr>
      </p:pic>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4">
            <a:lumMod val="40000"/>
            <a:lumOff val="60000"/>
          </a:schemeClr>
        </a:solidFill>
      </p:bgPr>
    </p:bg>
    <p:spTree>
      <p:nvGrpSpPr>
        <p:cNvPr id="1" name=""/>
        <p:cNvGrpSpPr/>
        <p:nvPr/>
      </p:nvGrpSpPr>
      <p:grpSpPr>
        <a:xfrm>
          <a:off x="0" y="0"/>
          <a:ext cx="0" cy="0"/>
          <a:chOff x="0" y="0"/>
          <a:chExt cx="0" cy="0"/>
        </a:xfrm>
      </p:grpSpPr>
      <p:sp>
        <p:nvSpPr>
          <p:cNvPr id="1071" name="PlaceHolder 1"/>
          <p:cNvSpPr>
            <a:spLocks noGrp="1"/>
          </p:cNvSpPr>
          <p:nvPr>
            <p:ph type="title"/>
          </p:nvPr>
        </p:nvSpPr>
        <p:spPr>
          <a:xfrm>
            <a:off x="838080" y="149400"/>
            <a:ext cx="10514880" cy="1324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Model</a:t>
            </a:r>
            <a:endParaRPr b="0" lang="en-US" sz="4400" strike="noStrike" u="none">
              <a:solidFill>
                <a:srgbClr val="000000"/>
              </a:solidFill>
              <a:effectLst/>
              <a:uFillTx/>
              <a:latin typeface="Arial"/>
            </a:endParaRPr>
          </a:p>
        </p:txBody>
      </p:sp>
      <p:sp>
        <p:nvSpPr>
          <p:cNvPr id="1072" name="PlaceHolder 2"/>
          <p:cNvSpPr>
            <a:spLocks noGrp="1"/>
          </p:cNvSpPr>
          <p:nvPr>
            <p:ph/>
          </p:nvPr>
        </p:nvSpPr>
        <p:spPr>
          <a:xfrm>
            <a:off x="838080" y="1133640"/>
            <a:ext cx="11089800" cy="5512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Further Resources</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sng">
                <a:solidFill>
                  <a:schemeClr val="dk1"/>
                </a:solidFill>
                <a:effectLst/>
                <a:uFillTx/>
                <a:latin typeface="Calibri"/>
                <a:ea typeface="Calibri"/>
              </a:rPr>
              <a:t>The "Best" Resource ("!?")</a:t>
            </a:r>
            <a:endParaRPr b="0" lang="en-US" sz="2000" strike="noStrike" u="none">
              <a:solidFill>
                <a:srgbClr val="000000"/>
              </a:solidFill>
              <a:effectLst/>
              <a:uFillTx/>
              <a:latin typeface="Arial"/>
            </a:endParaRPr>
          </a:p>
          <a:p>
            <a:pPr marL="685800" indent="0" defTabSz="914400">
              <a:lnSpc>
                <a:spcPct val="90000"/>
              </a:lnSpc>
              <a:spcBef>
                <a:spcPts val="499"/>
              </a:spcBef>
              <a:buNone/>
              <a:tabLst>
                <a:tab algn="l" pos="0"/>
              </a:tabLst>
            </a:pPr>
            <a:endParaRPr b="0" lang="en-US" sz="2000" strike="noStrike" u="none">
              <a:solidFill>
                <a:srgbClr val="000000"/>
              </a:solidFill>
              <a:effectLst/>
              <a:uFillTx/>
              <a:latin typeface="Arial"/>
            </a:endParaRPr>
          </a:p>
        </p:txBody>
      </p:sp>
      <p:pic>
        <p:nvPicPr>
          <p:cNvPr id="1073" name="Picture 4" descr="Text, letter&#10;&#10;Description automatically generated"/>
          <p:cNvPicPr/>
          <p:nvPr/>
        </p:nvPicPr>
        <p:blipFill>
          <a:blip r:embed="rId1"/>
          <a:stretch/>
        </p:blipFill>
        <p:spPr>
          <a:xfrm>
            <a:off x="10461240" y="-7200"/>
            <a:ext cx="1110960" cy="1828080"/>
          </a:xfrm>
          <a:prstGeom prst="rect">
            <a:avLst/>
          </a:prstGeom>
          <a:noFill/>
          <a:ln w="0">
            <a:noFill/>
          </a:ln>
        </p:spPr>
      </p:pic>
      <p:pic>
        <p:nvPicPr>
          <p:cNvPr id="1074" name="Picture 7" descr="Text&#10;&#10;Description automatically generated"/>
          <p:cNvPicPr/>
          <p:nvPr/>
        </p:nvPicPr>
        <p:blipFill>
          <a:blip r:embed="rId2"/>
          <a:stretch/>
        </p:blipFill>
        <p:spPr>
          <a:xfrm>
            <a:off x="946440" y="2523960"/>
            <a:ext cx="2442600" cy="4114080"/>
          </a:xfrm>
          <a:prstGeom prst="rect">
            <a:avLst/>
          </a:prstGeom>
          <a:noFill/>
          <a:ln w="0">
            <a:noFill/>
          </a:ln>
        </p:spPr>
      </p:pic>
      <p:sp>
        <p:nvSpPr>
          <p:cNvPr id="1075" name="TextBox 7"/>
          <p:cNvSpPr/>
          <p:nvPr/>
        </p:nvSpPr>
        <p:spPr>
          <a:xfrm>
            <a:off x="951480" y="1988280"/>
            <a:ext cx="1163160" cy="583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3200" strike="noStrike" u="sng">
                <a:solidFill>
                  <a:schemeClr val="dk1"/>
                </a:solidFill>
                <a:effectLst/>
                <a:uFillTx/>
                <a:latin typeface="Calibri"/>
                <a:hlinkClick r:id="rId3"/>
              </a:rPr>
              <a:t>Book</a:t>
            </a:r>
            <a:endParaRPr b="0" lang="en-US" sz="3200" strike="noStrike" u="none">
              <a:solidFill>
                <a:srgbClr val="000000"/>
              </a:solidFill>
              <a:effectLst/>
              <a:uFillTx/>
              <a:latin typeface="Arial"/>
            </a:endParaRPr>
          </a:p>
        </p:txBody>
      </p:sp>
      <p:sp>
        <p:nvSpPr>
          <p:cNvPr id="1076" name="TextBox 8"/>
          <p:cNvSpPr/>
          <p:nvPr/>
        </p:nvSpPr>
        <p:spPr>
          <a:xfrm>
            <a:off x="4313520" y="1999800"/>
            <a:ext cx="1440000" cy="5839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3200" strike="noStrike" u="sng">
                <a:solidFill>
                  <a:schemeClr val="dk1"/>
                </a:solidFill>
                <a:effectLst/>
                <a:uFillTx/>
                <a:latin typeface="Calibri"/>
                <a:hlinkClick r:id="rId4"/>
              </a:rPr>
              <a:t>Course</a:t>
            </a:r>
            <a:endParaRPr b="0" lang="en-US" sz="3200" strike="noStrike" u="none">
              <a:solidFill>
                <a:srgbClr val="000000"/>
              </a:solidFill>
              <a:effectLst/>
              <a:uFillTx/>
              <a:latin typeface="Arial"/>
            </a:endParaRPr>
          </a:p>
        </p:txBody>
      </p:sp>
      <p:pic>
        <p:nvPicPr>
          <p:cNvPr id="1077" name="Picture 5" descr="Chart, diagram, scatter chart&#10;&#10;Description automatically generated"/>
          <p:cNvPicPr/>
          <p:nvPr/>
        </p:nvPicPr>
        <p:blipFill>
          <a:blip r:embed="rId5"/>
          <a:stretch/>
        </p:blipFill>
        <p:spPr>
          <a:xfrm>
            <a:off x="4366440" y="2589480"/>
            <a:ext cx="2742480" cy="1585800"/>
          </a:xfrm>
          <a:prstGeom prst="rect">
            <a:avLst/>
          </a:prstGeom>
          <a:noFill/>
          <a:ln w="0">
            <a:noFill/>
          </a:ln>
        </p:spPr>
      </p:pic>
      <p:sp>
        <p:nvSpPr>
          <p:cNvPr id="1078" name="TextBox 5"/>
          <p:cNvSpPr/>
          <p:nvPr/>
        </p:nvSpPr>
        <p:spPr>
          <a:xfrm>
            <a:off x="7183440" y="2692440"/>
            <a:ext cx="5213160" cy="11995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marL="285840" indent="-285840" defTabSz="914400">
              <a:lnSpc>
                <a:spcPct val="100000"/>
              </a:lnSpc>
              <a:buClr>
                <a:srgbClr val="000000"/>
              </a:buClr>
              <a:buFont typeface="Wingdings" charset="2"/>
              <a:buChar char=""/>
            </a:pPr>
            <a:r>
              <a:rPr b="0" lang="en-US" sz="1800" strike="noStrike" u="none">
                <a:solidFill>
                  <a:schemeClr val="dk1"/>
                </a:solidFill>
                <a:effectLst/>
                <a:uFillTx/>
                <a:latin typeface="Calibri"/>
              </a:rPr>
              <a:t>Taught by the authors (Stanford professors)</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Wingdings" charset="2"/>
              <a:buChar char=""/>
            </a:pPr>
            <a:r>
              <a:rPr b="0" lang="en-US" sz="1800" strike="noStrike" u="none">
                <a:solidFill>
                  <a:schemeClr val="dk1"/>
                </a:solidFill>
                <a:effectLst/>
                <a:uFillTx/>
                <a:latin typeface="Calibri"/>
                <a:ea typeface="Calibri"/>
              </a:rPr>
              <a:t>Self-paced</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Wingdings" charset="2"/>
              <a:buChar char=""/>
            </a:pPr>
            <a:r>
              <a:rPr b="0" lang="en-US" sz="1800" strike="noStrike" u="none">
                <a:solidFill>
                  <a:schemeClr val="dk1"/>
                </a:solidFill>
                <a:effectLst/>
                <a:uFillTx/>
                <a:latin typeface="Calibri"/>
                <a:ea typeface="Calibri"/>
              </a:rPr>
              <a:t>Free</a:t>
            </a:r>
            <a:endParaRPr b="0" lang="en-US" sz="1800" strike="noStrike" u="none">
              <a:solidFill>
                <a:srgbClr val="000000"/>
              </a:solidFill>
              <a:effectLst/>
              <a:uFillTx/>
              <a:latin typeface="Arial"/>
            </a:endParaRPr>
          </a:p>
          <a:p>
            <a:pPr marL="285840" indent="-285840" defTabSz="914400">
              <a:lnSpc>
                <a:spcPct val="100000"/>
              </a:lnSpc>
              <a:buClr>
                <a:srgbClr val="000000"/>
              </a:buClr>
              <a:buFont typeface="Wingdings" charset="2"/>
              <a:buChar char=""/>
            </a:pPr>
            <a:r>
              <a:rPr b="0" lang="en-US" sz="1800" strike="noStrike" u="none">
                <a:solidFill>
                  <a:schemeClr val="dk1"/>
                </a:solidFill>
                <a:effectLst/>
                <a:uFillTx/>
                <a:latin typeface="Calibri"/>
                <a:ea typeface="Calibri"/>
              </a:rPr>
              <a:t>Recently updated to match 2021 second edition</a:t>
            </a:r>
            <a:endParaRPr b="0" lang="en-US" sz="1800" strike="noStrike" u="none">
              <a:solidFill>
                <a:srgbClr val="000000"/>
              </a:solidFill>
              <a:effectLst/>
              <a:uFillTx/>
              <a:latin typeface="Arial"/>
            </a:endParaRPr>
          </a:p>
        </p:txBody>
      </p:sp>
      <p:pic>
        <p:nvPicPr>
          <p:cNvPr id="1079" name="Picture 14" descr=""/>
          <p:cNvPicPr/>
          <p:nvPr/>
        </p:nvPicPr>
        <p:blipFill>
          <a:blip r:embed="rId6"/>
          <a:stretch/>
        </p:blipFill>
        <p:spPr>
          <a:xfrm>
            <a:off x="4426560" y="4546440"/>
            <a:ext cx="1661760" cy="1692000"/>
          </a:xfrm>
          <a:prstGeom prst="rect">
            <a:avLst/>
          </a:prstGeom>
          <a:noFill/>
          <a:ln w="0">
            <a:noFill/>
          </a:ln>
        </p:spPr>
      </p:pic>
      <p:pic>
        <p:nvPicPr>
          <p:cNvPr id="1080" name="Picture 15" descr=""/>
          <p:cNvPicPr/>
          <p:nvPr/>
        </p:nvPicPr>
        <p:blipFill>
          <a:blip r:embed="rId7"/>
          <a:stretch/>
        </p:blipFill>
        <p:spPr>
          <a:xfrm>
            <a:off x="6089040" y="4560480"/>
            <a:ext cx="1648080" cy="1680120"/>
          </a:xfrm>
          <a:prstGeom prst="rect">
            <a:avLst/>
          </a:prstGeom>
          <a:noFill/>
          <a:ln w="0">
            <a:noFill/>
          </a:ln>
        </p:spPr>
      </p:pic>
      <p:pic>
        <p:nvPicPr>
          <p:cNvPr id="1081" name="Picture 16" descr=""/>
          <p:cNvPicPr/>
          <p:nvPr/>
        </p:nvPicPr>
        <p:blipFill>
          <a:blip r:embed="rId8"/>
          <a:stretch/>
        </p:blipFill>
        <p:spPr>
          <a:xfrm>
            <a:off x="7737840" y="4560480"/>
            <a:ext cx="1689480" cy="1675800"/>
          </a:xfrm>
          <a:prstGeom prst="rect">
            <a:avLst/>
          </a:prstGeom>
          <a:noFill/>
          <a:ln w="0">
            <a:noFill/>
          </a:ln>
        </p:spPr>
      </p:pic>
      <p:pic>
        <p:nvPicPr>
          <p:cNvPr id="1082" name="Picture 17" descr=""/>
          <p:cNvPicPr/>
          <p:nvPr/>
        </p:nvPicPr>
        <p:blipFill>
          <a:blip r:embed="rId9"/>
          <a:stretch/>
        </p:blipFill>
        <p:spPr>
          <a:xfrm>
            <a:off x="9428040" y="4555080"/>
            <a:ext cx="1681200" cy="1687320"/>
          </a:xfrm>
          <a:prstGeom prst="rect">
            <a:avLst/>
          </a:prstGeom>
          <a:noFill/>
          <a:ln w="0">
            <a:noFill/>
          </a:ln>
        </p:spPr>
      </p:pic>
      <p:sp>
        <p:nvSpPr>
          <p:cNvPr id="1083" name="TextBox 17"/>
          <p:cNvSpPr/>
          <p:nvPr/>
        </p:nvSpPr>
        <p:spPr>
          <a:xfrm>
            <a:off x="4486320" y="6287400"/>
            <a:ext cx="15534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sng">
                <a:solidFill>
                  <a:schemeClr val="dk1"/>
                </a:solidFill>
                <a:effectLst/>
                <a:uFillTx/>
                <a:latin typeface="Calibri"/>
                <a:ea typeface="Calibri"/>
                <a:hlinkClick r:id="rId10"/>
              </a:rPr>
              <a:t>Gareth James</a:t>
            </a:r>
            <a:endParaRPr b="0" lang="en-US" sz="1800" strike="noStrike" u="none">
              <a:solidFill>
                <a:srgbClr val="000000"/>
              </a:solidFill>
              <a:effectLst/>
              <a:uFillTx/>
              <a:latin typeface="Arial"/>
            </a:endParaRPr>
          </a:p>
        </p:txBody>
      </p:sp>
      <p:sp>
        <p:nvSpPr>
          <p:cNvPr id="1084" name="TextBox 18"/>
          <p:cNvSpPr/>
          <p:nvPr/>
        </p:nvSpPr>
        <p:spPr>
          <a:xfrm>
            <a:off x="6234120" y="6291720"/>
            <a:ext cx="170352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sng">
                <a:solidFill>
                  <a:schemeClr val="dk1"/>
                </a:solidFill>
                <a:effectLst/>
                <a:uFillTx/>
                <a:latin typeface="Calibri"/>
                <a:ea typeface="Calibri"/>
                <a:hlinkClick r:id="rId11"/>
              </a:rPr>
              <a:t>Daniela Witten</a:t>
            </a:r>
            <a:endParaRPr b="0" lang="en-US" sz="1800" strike="noStrike" u="none">
              <a:solidFill>
                <a:srgbClr val="000000"/>
              </a:solidFill>
              <a:effectLst/>
              <a:uFillTx/>
              <a:latin typeface="Arial"/>
            </a:endParaRPr>
          </a:p>
        </p:txBody>
      </p:sp>
      <p:sp>
        <p:nvSpPr>
          <p:cNvPr id="1085" name="TextBox 19"/>
          <p:cNvSpPr/>
          <p:nvPr/>
        </p:nvSpPr>
        <p:spPr>
          <a:xfrm>
            <a:off x="7947000" y="6284520"/>
            <a:ext cx="1599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sng">
                <a:solidFill>
                  <a:schemeClr val="dk1"/>
                </a:solidFill>
                <a:effectLst/>
                <a:uFillTx/>
                <a:latin typeface="Calibri"/>
                <a:ea typeface="Calibri"/>
                <a:hlinkClick r:id="rId12"/>
              </a:rPr>
              <a:t>Trevor Hastie</a:t>
            </a:r>
            <a:endParaRPr b="0" lang="en-US" sz="1800" strike="noStrike" u="none">
              <a:solidFill>
                <a:srgbClr val="000000"/>
              </a:solidFill>
              <a:effectLst/>
              <a:uFillTx/>
              <a:latin typeface="Arial"/>
            </a:endParaRPr>
          </a:p>
        </p:txBody>
      </p:sp>
      <p:sp>
        <p:nvSpPr>
          <p:cNvPr id="1086" name="TextBox 20"/>
          <p:cNvSpPr/>
          <p:nvPr/>
        </p:nvSpPr>
        <p:spPr>
          <a:xfrm>
            <a:off x="9521640" y="6288840"/>
            <a:ext cx="163404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sng">
                <a:solidFill>
                  <a:schemeClr val="dk1"/>
                </a:solidFill>
                <a:effectLst/>
                <a:uFillTx/>
                <a:latin typeface="Calibri"/>
                <a:ea typeface="Calibri"/>
                <a:hlinkClick r:id="rId13"/>
              </a:rPr>
              <a:t>Rob Tibshirani</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8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Data</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The dataset has about 200 observations each signifying a different market of the product. The best way to think about an observation is to think of it as "a different version of the same thing." The more we have, the more likely we are to see the extent of the diversity within the "thing" (in this case the market) and as well the emerging patterns, which are made apparent by the appearance of similar observations.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In addition, each observation has the respective measurement for the number of SALES, and the respective budget that was dedicate to each medium in that particular market. So that a particular observation comes with 4 different pieces of information: TV budget, Radio budget, Newspaper budget, and the total number of sales as a result of such combination of advertising.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84" name="PlaceHolder 3"/>
          <p:cNvSpPr>
            <a:spLocks noGrp="1"/>
          </p:cNvSpPr>
          <p:nvPr>
            <p:ph type="ftr" idx="78"/>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85"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sp>
        <p:nvSpPr>
          <p:cNvPr id="186" name="TextBox 3"/>
          <p:cNvSpPr/>
          <p:nvPr/>
        </p:nvSpPr>
        <p:spPr>
          <a:xfrm>
            <a:off x="842400" y="6104520"/>
            <a:ext cx="3662640" cy="37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4"/>
              </a:rPr>
              <a:t>An Intro to Statistical Learning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8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Data</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89" name="PlaceHolder 3"/>
          <p:cNvSpPr>
            <a:spLocks noGrp="1"/>
          </p:cNvSpPr>
          <p:nvPr>
            <p:ph type="ftr" idx="79"/>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90"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sp>
        <p:nvSpPr>
          <p:cNvPr id="191" name="TextBox 3"/>
          <p:cNvSpPr/>
          <p:nvPr/>
        </p:nvSpPr>
        <p:spPr>
          <a:xfrm>
            <a:off x="842400" y="6104520"/>
            <a:ext cx="3662640" cy="37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4"/>
              </a:rPr>
              <a:t>An Intro to Statistical Learning</a:t>
            </a:r>
            <a:endParaRPr b="0" lang="en-US" sz="1800" strike="noStrike" u="none">
              <a:solidFill>
                <a:srgbClr val="000000"/>
              </a:solidFill>
              <a:effectLst/>
              <a:uFillTx/>
              <a:latin typeface="Arial"/>
            </a:endParaRPr>
          </a:p>
        </p:txBody>
      </p:sp>
      <p:pic>
        <p:nvPicPr>
          <p:cNvPr id="192" name="Picture 6" descr=""/>
          <p:cNvPicPr/>
          <p:nvPr/>
        </p:nvPicPr>
        <p:blipFill>
          <a:blip r:embed="rId5"/>
          <a:stretch/>
        </p:blipFill>
        <p:spPr>
          <a:xfrm>
            <a:off x="2669400" y="2723400"/>
            <a:ext cx="6506280" cy="295776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9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Data</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95" name="PlaceHolder 3"/>
          <p:cNvSpPr>
            <a:spLocks noGrp="1"/>
          </p:cNvSpPr>
          <p:nvPr>
            <p:ph type="ftr" idx="80"/>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96"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sp>
        <p:nvSpPr>
          <p:cNvPr id="197" name="TextBox 3"/>
          <p:cNvSpPr/>
          <p:nvPr/>
        </p:nvSpPr>
        <p:spPr>
          <a:xfrm>
            <a:off x="842400" y="6104520"/>
            <a:ext cx="3662640" cy="37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4"/>
              </a:rPr>
              <a:t>An Intro to Statistical Learning</a:t>
            </a:r>
            <a:endParaRPr b="0" lang="en-US" sz="1800" strike="noStrike" u="none">
              <a:solidFill>
                <a:srgbClr val="000000"/>
              </a:solidFill>
              <a:effectLst/>
              <a:uFillTx/>
              <a:latin typeface="Arial"/>
            </a:endParaRPr>
          </a:p>
        </p:txBody>
      </p:sp>
      <p:pic>
        <p:nvPicPr>
          <p:cNvPr id="198" name="Picture 6" descr=""/>
          <p:cNvPicPr/>
          <p:nvPr/>
        </p:nvPicPr>
        <p:blipFill>
          <a:blip r:embed="rId5"/>
          <a:stretch/>
        </p:blipFill>
        <p:spPr>
          <a:xfrm>
            <a:off x="2669400" y="2723400"/>
            <a:ext cx="6506280" cy="2957760"/>
          </a:xfrm>
          <a:prstGeom prst="rect">
            <a:avLst/>
          </a:prstGeom>
          <a:noFill/>
          <a:ln w="0">
            <a:noFill/>
          </a:ln>
        </p:spPr>
      </p:pic>
      <p:sp>
        <p:nvSpPr>
          <p:cNvPr id="199" name="Rectangle 6"/>
          <p:cNvSpPr/>
          <p:nvPr/>
        </p:nvSpPr>
        <p:spPr>
          <a:xfrm>
            <a:off x="2509920" y="3133440"/>
            <a:ext cx="449640" cy="2539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sp>
        <p:nvSpPr>
          <p:cNvPr id="200" name="TextBox 7"/>
          <p:cNvSpPr/>
          <p:nvPr/>
        </p:nvSpPr>
        <p:spPr>
          <a:xfrm>
            <a:off x="952560" y="4202280"/>
            <a:ext cx="149544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Observations</a:t>
            </a:r>
            <a:endParaRPr b="0" lang="en-US" sz="1800" strike="noStrike" u="none">
              <a:solidFill>
                <a:srgbClr val="000000"/>
              </a:solidFill>
              <a:effectLst/>
              <a:uFillTx/>
              <a:latin typeface="Arial"/>
            </a:endParaRPr>
          </a:p>
        </p:txBody>
      </p:sp>
      <p:sp>
        <p:nvSpPr>
          <p:cNvPr id="201" name="Rectangle 9"/>
          <p:cNvSpPr/>
          <p:nvPr/>
        </p:nvSpPr>
        <p:spPr>
          <a:xfrm>
            <a:off x="3119040" y="2738160"/>
            <a:ext cx="4732920" cy="293184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02" name="TextBox 10"/>
          <p:cNvSpPr/>
          <p:nvPr/>
        </p:nvSpPr>
        <p:spPr>
          <a:xfrm>
            <a:off x="4552560" y="2359080"/>
            <a:ext cx="224604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0246f2"/>
                </a:solidFill>
                <a:effectLst/>
                <a:uFillTx/>
                <a:latin typeface="Calibri"/>
              </a:rPr>
              <a:t>Advertising Mediums</a:t>
            </a:r>
            <a:endParaRPr b="0" lang="en-US" sz="1800" strike="noStrike" u="none">
              <a:solidFill>
                <a:srgbClr val="000000"/>
              </a:solidFill>
              <a:effectLst/>
              <a:uFillTx/>
              <a:latin typeface="Arial"/>
            </a:endParaRPr>
          </a:p>
        </p:txBody>
      </p:sp>
      <p:sp>
        <p:nvSpPr>
          <p:cNvPr id="203" name="Rectangle 11"/>
          <p:cNvSpPr/>
          <p:nvPr/>
        </p:nvSpPr>
        <p:spPr>
          <a:xfrm>
            <a:off x="7956720" y="2738160"/>
            <a:ext cx="1326960" cy="2943360"/>
          </a:xfrm>
          <a:prstGeom prst="rect">
            <a:avLst/>
          </a:prstGeom>
          <a:noFill/>
          <a:ln w="28575">
            <a:solidFill>
              <a:srgbClr val="1d9a7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04" name="TextBox 12"/>
          <p:cNvSpPr/>
          <p:nvPr/>
        </p:nvSpPr>
        <p:spPr>
          <a:xfrm>
            <a:off x="7902000" y="2359080"/>
            <a:ext cx="14976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accent1"/>
                </a:solidFill>
                <a:effectLst/>
                <a:uFillTx/>
                <a:latin typeface="Calibri"/>
              </a:rPr>
              <a:t>Sales Figures</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0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Problem Structure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It is beneficial to view the problem as a relationship between different variables. Specifically, a relationships between </a:t>
            </a:r>
            <a:r>
              <a:rPr b="1" i="1" lang="en-US" sz="2100" strike="noStrike" u="none">
                <a:solidFill>
                  <a:srgbClr val="0246f2"/>
                </a:solidFill>
                <a:effectLst/>
                <a:uFillTx/>
                <a:latin typeface="Calibri"/>
                <a:ea typeface="Calibri"/>
              </a:rPr>
              <a:t>input</a:t>
            </a:r>
            <a:r>
              <a:rPr b="0" lang="en-US" sz="2100" strike="noStrike" u="none">
                <a:solidFill>
                  <a:schemeClr val="dk1"/>
                </a:solidFill>
                <a:effectLst/>
                <a:uFillTx/>
                <a:latin typeface="Calibri"/>
                <a:ea typeface="Calibri"/>
              </a:rPr>
              <a:t> and </a:t>
            </a:r>
            <a:r>
              <a:rPr b="1" i="1" lang="en-US" sz="2100" strike="noStrike" u="none">
                <a:solidFill>
                  <a:srgbClr val="00b050"/>
                </a:solidFill>
                <a:effectLst/>
                <a:uFillTx/>
                <a:latin typeface="Calibri"/>
                <a:ea typeface="Calibri"/>
              </a:rPr>
              <a:t>output </a:t>
            </a:r>
            <a:r>
              <a:rPr b="0" lang="en-US" sz="2100" strike="noStrike" u="none">
                <a:solidFill>
                  <a:schemeClr val="dk1"/>
                </a:solidFill>
                <a:effectLst/>
                <a:uFillTx/>
                <a:latin typeface="Calibri"/>
                <a:ea typeface="Calibri"/>
              </a:rPr>
              <a:t>variables. More often than not, one output variable depends on one or more input variables.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Now, the of goal of this consultancy is "</a:t>
            </a:r>
            <a:r>
              <a:rPr b="1" i="1" lang="en-US" sz="2100" strike="noStrike" u="none">
                <a:solidFill>
                  <a:srgbClr val="ff0000"/>
                </a:solidFill>
                <a:effectLst/>
                <a:uFillTx/>
                <a:latin typeface="Calibri"/>
                <a:ea typeface="Calibri"/>
              </a:rPr>
              <a:t>to develop a model that can predict sales on the basis of the three media budgets.</a:t>
            </a:r>
            <a:r>
              <a:rPr b="0" i="1"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Hence, in this setting,  the advertising budget represents the inputs and the number of sales represents the output. This is the case because the number of  sales depend upon the configuration of the different media budgets, and depending how much funding and which media has more or less  funding (granted that media has an effect on sales- a relationship is present), than the number of sales will change accordingly. Hence, sales (output) depend on media budget (inputs).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07" name="PlaceHolder 3"/>
          <p:cNvSpPr>
            <a:spLocks noGrp="1"/>
          </p:cNvSpPr>
          <p:nvPr>
            <p:ph type="ftr" idx="81"/>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08"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sp>
        <p:nvSpPr>
          <p:cNvPr id="209" name="TextBox 3"/>
          <p:cNvSpPr/>
          <p:nvPr/>
        </p:nvSpPr>
        <p:spPr>
          <a:xfrm>
            <a:off x="842400" y="6174000"/>
            <a:ext cx="3662640" cy="37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4"/>
              </a:rPr>
              <a:t>An Intro to Statistical Learning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11"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Problem Structure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12" name="PlaceHolder 3"/>
          <p:cNvSpPr>
            <a:spLocks noGrp="1"/>
          </p:cNvSpPr>
          <p:nvPr>
            <p:ph type="ftr" idx="82"/>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13"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sp>
        <p:nvSpPr>
          <p:cNvPr id="214" name="TextBox 3"/>
          <p:cNvSpPr/>
          <p:nvPr/>
        </p:nvSpPr>
        <p:spPr>
          <a:xfrm>
            <a:off x="842400" y="6104520"/>
            <a:ext cx="3662640" cy="37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4"/>
              </a:rPr>
              <a:t>An Intro to Statistical Learning</a:t>
            </a:r>
            <a:endParaRPr b="0" lang="en-US" sz="1800" strike="noStrike" u="none">
              <a:solidFill>
                <a:srgbClr val="000000"/>
              </a:solidFill>
              <a:effectLst/>
              <a:uFillTx/>
              <a:latin typeface="Arial"/>
            </a:endParaRPr>
          </a:p>
        </p:txBody>
      </p:sp>
      <p:pic>
        <p:nvPicPr>
          <p:cNvPr id="215" name="Picture 6" descr=""/>
          <p:cNvPicPr/>
          <p:nvPr/>
        </p:nvPicPr>
        <p:blipFill>
          <a:blip r:embed="rId5"/>
          <a:stretch/>
        </p:blipFill>
        <p:spPr>
          <a:xfrm>
            <a:off x="2669400" y="2723400"/>
            <a:ext cx="6506280" cy="2957760"/>
          </a:xfrm>
          <a:prstGeom prst="rect">
            <a:avLst/>
          </a:prstGeom>
          <a:noFill/>
          <a:ln w="0">
            <a:noFill/>
          </a:ln>
        </p:spPr>
      </p:pic>
      <p:sp>
        <p:nvSpPr>
          <p:cNvPr id="216" name="Rectangle 6"/>
          <p:cNvSpPr/>
          <p:nvPr/>
        </p:nvSpPr>
        <p:spPr>
          <a:xfrm>
            <a:off x="2509920" y="3133440"/>
            <a:ext cx="449640" cy="2539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sp>
        <p:nvSpPr>
          <p:cNvPr id="217" name="TextBox 7"/>
          <p:cNvSpPr/>
          <p:nvPr/>
        </p:nvSpPr>
        <p:spPr>
          <a:xfrm>
            <a:off x="941040" y="4190760"/>
            <a:ext cx="150696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Observations</a:t>
            </a:r>
            <a:endParaRPr b="0" lang="en-US" sz="1800" strike="noStrike" u="none">
              <a:solidFill>
                <a:srgbClr val="000000"/>
              </a:solidFill>
              <a:effectLst/>
              <a:uFillTx/>
              <a:latin typeface="Arial"/>
            </a:endParaRPr>
          </a:p>
        </p:txBody>
      </p:sp>
      <p:sp>
        <p:nvSpPr>
          <p:cNvPr id="218" name="Rectangle 9"/>
          <p:cNvSpPr/>
          <p:nvPr/>
        </p:nvSpPr>
        <p:spPr>
          <a:xfrm>
            <a:off x="3119040" y="2738160"/>
            <a:ext cx="4732920" cy="293184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19" name="TextBox 10"/>
          <p:cNvSpPr/>
          <p:nvPr/>
        </p:nvSpPr>
        <p:spPr>
          <a:xfrm>
            <a:off x="5095440" y="2347560"/>
            <a:ext cx="224604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0246f2"/>
                </a:solidFill>
                <a:effectLst/>
                <a:uFillTx/>
                <a:latin typeface="Calibri"/>
              </a:rPr>
              <a:t>Inputs</a:t>
            </a:r>
            <a:endParaRPr b="0" lang="en-US" sz="1800" strike="noStrike" u="none">
              <a:solidFill>
                <a:srgbClr val="000000"/>
              </a:solidFill>
              <a:effectLst/>
              <a:uFillTx/>
              <a:latin typeface="Arial"/>
            </a:endParaRPr>
          </a:p>
        </p:txBody>
      </p:sp>
      <p:sp>
        <p:nvSpPr>
          <p:cNvPr id="220" name="Rectangle 11"/>
          <p:cNvSpPr/>
          <p:nvPr/>
        </p:nvSpPr>
        <p:spPr>
          <a:xfrm>
            <a:off x="7956720" y="2738160"/>
            <a:ext cx="1326960" cy="2943360"/>
          </a:xfrm>
          <a:prstGeom prst="rect">
            <a:avLst/>
          </a:prstGeom>
          <a:noFill/>
          <a:ln w="28575">
            <a:solidFill>
              <a:srgbClr val="1d9a7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21" name="TextBox 12"/>
          <p:cNvSpPr/>
          <p:nvPr/>
        </p:nvSpPr>
        <p:spPr>
          <a:xfrm>
            <a:off x="8110080" y="2347560"/>
            <a:ext cx="1382040" cy="372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accent1"/>
                </a:solidFill>
                <a:effectLst/>
                <a:uFillTx/>
                <a:latin typeface="Calibri"/>
              </a:rPr>
              <a:t>Output</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2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i="1" lang="en-US" sz="2100" strike="noStrike" u="sng">
                <a:solidFill>
                  <a:schemeClr val="dk1"/>
                </a:solidFill>
                <a:effectLst/>
                <a:uFillTx/>
                <a:latin typeface="Calibri"/>
                <a:ea typeface="Calibri"/>
              </a:rPr>
              <a:t>Problem Structure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rgbClr val="0246f2"/>
                </a:solidFill>
                <a:effectLst/>
                <a:uFillTx/>
                <a:latin typeface="Calibri"/>
                <a:ea typeface="Calibri"/>
              </a:rPr>
              <a:t>Input Variables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Typically denoted using the symbol </a:t>
            </a:r>
            <a:r>
              <a:rPr b="1" lang="en-US" sz="2400" strike="noStrike" u="none">
                <a:solidFill>
                  <a:srgbClr val="0246f2"/>
                </a:solidFill>
                <a:effectLst/>
                <a:uFillTx/>
                <a:latin typeface="Calibri"/>
                <a:ea typeface="Calibri"/>
              </a:rPr>
              <a:t>X</a:t>
            </a:r>
            <a:r>
              <a:rPr b="0" lang="en-US" sz="2100" strike="noStrike" u="none">
                <a:solidFill>
                  <a:schemeClr val="dk1"/>
                </a:solidFill>
                <a:effectLst/>
                <a:uFillTx/>
                <a:latin typeface="Calibri"/>
                <a:ea typeface="Calibri"/>
              </a:rPr>
              <a:t>, with a subscript to distinguish them. </a:t>
            </a:r>
            <a:endParaRPr b="0" lang="en-US" sz="2100" strike="noStrike" u="none">
              <a:solidFill>
                <a:srgbClr val="000000"/>
              </a:solidFill>
              <a:effectLst/>
              <a:uFillTx/>
              <a:latin typeface="Arial"/>
            </a:endParaRPr>
          </a:p>
          <a:p>
            <a:pPr lvl="2" marL="125748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So</a:t>
            </a:r>
            <a:r>
              <a:rPr b="0" lang="en-US" sz="2400" strike="noStrike" u="none">
                <a:solidFill>
                  <a:schemeClr val="dk1"/>
                </a:solidFill>
                <a:effectLst/>
                <a:uFillTx/>
                <a:latin typeface="Calibri"/>
                <a:ea typeface="Calibri"/>
              </a:rPr>
              <a:t> </a:t>
            </a:r>
            <a:r>
              <a:rPr b="1" i="1" lang="en-US" sz="2400" strike="noStrike" u="none">
                <a:solidFill>
                  <a:srgbClr val="0246f2"/>
                </a:solidFill>
                <a:effectLst/>
                <a:uFillTx/>
                <a:latin typeface="Calibri"/>
                <a:ea typeface="Calibri"/>
              </a:rPr>
              <a:t>X</a:t>
            </a:r>
            <a:r>
              <a:rPr b="1" i="1" lang="en-US" sz="2400" strike="noStrike" u="none" baseline="-25000">
                <a:solidFill>
                  <a:srgbClr val="0246f2"/>
                </a:solidFill>
                <a:effectLst/>
                <a:uFillTx/>
                <a:latin typeface="Calibri"/>
                <a:ea typeface="Calibri"/>
              </a:rPr>
              <a:t>1</a:t>
            </a:r>
            <a:r>
              <a:rPr b="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might be the TV budget, </a:t>
            </a:r>
            <a:r>
              <a:rPr b="1" i="1" lang="en-US" sz="2400" strike="noStrike" u="none">
                <a:solidFill>
                  <a:srgbClr val="0246f2"/>
                </a:solidFill>
                <a:effectLst/>
                <a:uFillTx/>
                <a:latin typeface="Calibri"/>
                <a:ea typeface="Calibri"/>
              </a:rPr>
              <a:t>X</a:t>
            </a:r>
            <a:r>
              <a:rPr b="1" i="1" lang="en-US" sz="2400" strike="noStrike" u="none" baseline="-25000">
                <a:solidFill>
                  <a:srgbClr val="0246f2"/>
                </a:solidFill>
                <a:effectLst/>
                <a:uFillTx/>
                <a:latin typeface="Calibri"/>
                <a:ea typeface="Calibri"/>
              </a:rPr>
              <a:t>2</a:t>
            </a:r>
            <a:r>
              <a:rPr b="0" lang="en-US" sz="2100" strike="noStrike" u="none">
                <a:solidFill>
                  <a:schemeClr val="dk1"/>
                </a:solidFill>
                <a:effectLst/>
                <a:uFillTx/>
                <a:latin typeface="Calibri"/>
                <a:ea typeface="Calibri"/>
              </a:rPr>
              <a:t> the radio budget, and </a:t>
            </a:r>
            <a:r>
              <a:rPr b="1" i="1" lang="en-US" sz="2400" strike="noStrike" u="none">
                <a:solidFill>
                  <a:srgbClr val="0246f2"/>
                </a:solidFill>
                <a:effectLst/>
                <a:uFillTx/>
                <a:latin typeface="Calibri"/>
                <a:ea typeface="Calibri"/>
              </a:rPr>
              <a:t>X</a:t>
            </a:r>
            <a:r>
              <a:rPr b="1" i="1" lang="en-US" sz="2400" strike="noStrike" u="none" baseline="-25000">
                <a:solidFill>
                  <a:srgbClr val="0246f2"/>
                </a:solidFill>
                <a:effectLst/>
                <a:uFillTx/>
                <a:latin typeface="Calibri"/>
                <a:ea typeface="Calibri"/>
              </a:rPr>
              <a:t>3</a:t>
            </a:r>
            <a:r>
              <a:rPr b="0" lang="en-US" sz="2100" strike="noStrike" u="none">
                <a:solidFill>
                  <a:schemeClr val="dk1"/>
                </a:solidFill>
                <a:effectLst/>
                <a:uFillTx/>
                <a:latin typeface="Calibri"/>
                <a:ea typeface="Calibri"/>
              </a:rPr>
              <a:t> the newspaper budget.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The inputs go by different names, such as </a:t>
            </a:r>
            <a:r>
              <a:rPr b="0" i="1" lang="en-US" sz="2100" strike="noStrike" u="none">
                <a:solidFill>
                  <a:schemeClr val="dk1"/>
                </a:solidFill>
                <a:effectLst/>
                <a:uFillTx/>
                <a:latin typeface="Calibri"/>
                <a:ea typeface="Calibri"/>
              </a:rPr>
              <a:t>predictors</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independent variables</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features</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independent variable</a:t>
            </a:r>
            <a:r>
              <a:rPr b="0" lang="en-US" sz="2100" strike="noStrike" u="none">
                <a:solidFill>
                  <a:schemeClr val="dk1"/>
                </a:solidFill>
                <a:effectLst/>
                <a:uFillTx/>
                <a:latin typeface="Calibri"/>
                <a:ea typeface="Calibri"/>
              </a:rPr>
              <a:t> or sometimes just </a:t>
            </a:r>
            <a:r>
              <a:rPr b="0" i="1" lang="en-US" sz="2100" strike="noStrike" u="none">
                <a:solidFill>
                  <a:schemeClr val="dk1"/>
                </a:solidFill>
                <a:effectLst/>
                <a:uFillTx/>
                <a:latin typeface="Calibri"/>
                <a:ea typeface="Calibri"/>
              </a:rPr>
              <a:t>variables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rgbClr val="00b050"/>
                </a:solidFill>
                <a:effectLst/>
                <a:uFillTx/>
                <a:latin typeface="Calibri"/>
                <a:ea typeface="Calibri"/>
              </a:rPr>
              <a:t>Output variable</a:t>
            </a:r>
            <a:endParaRPr b="0" lang="en-US" sz="2100" strike="noStrike" u="none">
              <a:solidFill>
                <a:srgbClr val="000000"/>
              </a:solidFill>
              <a:effectLst/>
              <a:uFillTx/>
              <a:latin typeface="Arial"/>
            </a:endParaRPr>
          </a:p>
          <a:p>
            <a:pPr lvl="1" marL="743040" indent="-28584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 Typically denoted using the symbol</a:t>
            </a:r>
            <a:r>
              <a:rPr b="1" lang="en-US" sz="2100" strike="noStrike" u="none">
                <a:solidFill>
                  <a:schemeClr val="dk1"/>
                </a:solidFill>
                <a:effectLst/>
                <a:uFillTx/>
                <a:latin typeface="Calibri"/>
                <a:ea typeface="Calibri"/>
              </a:rPr>
              <a:t> </a:t>
            </a:r>
            <a:r>
              <a:rPr b="1" lang="en-US" sz="2400" strike="noStrike" u="none">
                <a:solidFill>
                  <a:srgbClr val="00b050"/>
                </a:solidFill>
                <a:effectLst/>
                <a:uFillTx/>
                <a:latin typeface="Calibri"/>
                <a:ea typeface="Calibri"/>
              </a:rPr>
              <a:t>Y </a:t>
            </a:r>
            <a:endParaRPr b="0" lang="en-US" sz="2400" strike="noStrike" u="none">
              <a:solidFill>
                <a:srgbClr val="000000"/>
              </a:solidFill>
              <a:effectLst/>
              <a:uFillTx/>
              <a:latin typeface="Arial"/>
            </a:endParaRPr>
          </a:p>
          <a:p>
            <a:pPr lvl="2" marL="1200240" indent="-28584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Iin this case Sales the </a:t>
            </a:r>
            <a:r>
              <a:rPr b="1" lang="en-US" sz="2400" strike="noStrike" u="none">
                <a:solidFill>
                  <a:srgbClr val="00b050"/>
                </a:solidFill>
                <a:effectLst/>
                <a:uFillTx/>
                <a:latin typeface="Calibri"/>
                <a:ea typeface="Calibri"/>
              </a:rPr>
              <a:t>Y </a:t>
            </a:r>
            <a:endParaRPr b="0" lang="en-US" sz="2400" strike="noStrike" u="none">
              <a:solidFill>
                <a:srgbClr val="000000"/>
              </a:solidFill>
              <a:effectLst/>
              <a:uFillTx/>
              <a:latin typeface="Arial"/>
            </a:endParaRPr>
          </a:p>
          <a:p>
            <a:pPr lvl="1" marL="743040" indent="-28584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The output is often called the </a:t>
            </a:r>
            <a:r>
              <a:rPr b="0" i="1" lang="en-US" sz="2100" strike="noStrike" u="none">
                <a:solidFill>
                  <a:schemeClr val="dk1"/>
                </a:solidFill>
                <a:effectLst/>
                <a:uFillTx/>
                <a:latin typeface="Calibri"/>
                <a:ea typeface="Calibri"/>
              </a:rPr>
              <a:t>response </a:t>
            </a:r>
            <a:r>
              <a:rPr b="0" lang="en-US" sz="2100" strike="noStrike" u="none">
                <a:solidFill>
                  <a:schemeClr val="dk1"/>
                </a:solidFill>
                <a:effectLst/>
                <a:uFillTx/>
                <a:latin typeface="Calibri"/>
                <a:ea typeface="Calibri"/>
              </a:rPr>
              <a:t>or </a:t>
            </a:r>
            <a:r>
              <a:rPr b="0" i="1" lang="en-US" sz="2100" strike="noStrike" u="none">
                <a:solidFill>
                  <a:schemeClr val="dk1"/>
                </a:solidFill>
                <a:effectLst/>
                <a:uFillTx/>
                <a:latin typeface="Calibri"/>
                <a:ea typeface="Calibri"/>
              </a:rPr>
              <a:t>dependent </a:t>
            </a:r>
            <a:r>
              <a:rPr b="0" lang="en-US" sz="2100" strike="noStrike" u="none">
                <a:solidFill>
                  <a:schemeClr val="dk1"/>
                </a:solidFill>
                <a:effectLst/>
                <a:uFillTx/>
                <a:latin typeface="Calibri"/>
                <a:ea typeface="Calibri"/>
              </a:rPr>
              <a:t>variable.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24" name="PlaceHolder 3"/>
          <p:cNvSpPr>
            <a:spLocks noGrp="1"/>
          </p:cNvSpPr>
          <p:nvPr>
            <p:ph type="ftr" idx="83"/>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25"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sp>
        <p:nvSpPr>
          <p:cNvPr id="226" name="TextBox 3"/>
          <p:cNvSpPr/>
          <p:nvPr/>
        </p:nvSpPr>
        <p:spPr>
          <a:xfrm>
            <a:off x="842400" y="6104520"/>
            <a:ext cx="3662640" cy="37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4"/>
              </a:rPr>
              <a:t>An Intro to Statistical Learning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l="-22997" r="-22997"/>
          </a:stretch>
        </a:blipFill>
      </p:bgPr>
    </p:bg>
    <p:spTree>
      <p:nvGrpSpPr>
        <p:cNvPr id="1" name=""/>
        <p:cNvGrpSpPr/>
        <p:nvPr/>
      </p:nvGrpSpPr>
      <p:grpSpPr>
        <a:xfrm>
          <a:off x="0" y="0"/>
          <a:ext cx="0" cy="0"/>
          <a:chOff x="0" y="0"/>
          <a:chExt cx="0" cy="0"/>
        </a:xfrm>
      </p:grpSpPr>
      <p:pic>
        <p:nvPicPr>
          <p:cNvPr id="127" name="Picture 6" descr="Shape, rectangle&#10;&#10;Description automatically generated"/>
          <p:cNvPicPr/>
          <p:nvPr/>
        </p:nvPicPr>
        <p:blipFill>
          <a:blip r:embed="rId2"/>
          <a:stretch/>
        </p:blipFill>
        <p:spPr>
          <a:xfrm>
            <a:off x="6730920" y="2208960"/>
            <a:ext cx="3862440" cy="166572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28"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Problem Structure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29" name="PlaceHolder 3"/>
          <p:cNvSpPr>
            <a:spLocks noGrp="1"/>
          </p:cNvSpPr>
          <p:nvPr>
            <p:ph type="ftr" idx="84"/>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30"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sp>
        <p:nvSpPr>
          <p:cNvPr id="231" name="TextBox 3"/>
          <p:cNvSpPr/>
          <p:nvPr/>
        </p:nvSpPr>
        <p:spPr>
          <a:xfrm>
            <a:off x="842400" y="6104520"/>
            <a:ext cx="3662640" cy="37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4"/>
              </a:rPr>
              <a:t>An Intro to Statistical Learning</a:t>
            </a:r>
            <a:endParaRPr b="0" lang="en-US" sz="1800" strike="noStrike" u="none">
              <a:solidFill>
                <a:srgbClr val="000000"/>
              </a:solidFill>
              <a:effectLst/>
              <a:uFillTx/>
              <a:latin typeface="Arial"/>
            </a:endParaRPr>
          </a:p>
        </p:txBody>
      </p:sp>
      <p:pic>
        <p:nvPicPr>
          <p:cNvPr id="232" name="Picture 6" descr=""/>
          <p:cNvPicPr/>
          <p:nvPr/>
        </p:nvPicPr>
        <p:blipFill>
          <a:blip r:embed="rId5"/>
          <a:stretch/>
        </p:blipFill>
        <p:spPr>
          <a:xfrm>
            <a:off x="3015720" y="3092760"/>
            <a:ext cx="6506280" cy="2957760"/>
          </a:xfrm>
          <a:prstGeom prst="rect">
            <a:avLst/>
          </a:prstGeom>
          <a:noFill/>
          <a:ln w="0">
            <a:noFill/>
          </a:ln>
        </p:spPr>
      </p:pic>
      <p:sp>
        <p:nvSpPr>
          <p:cNvPr id="233" name="Rectangle 6"/>
          <p:cNvSpPr/>
          <p:nvPr/>
        </p:nvSpPr>
        <p:spPr>
          <a:xfrm>
            <a:off x="2856240" y="3502800"/>
            <a:ext cx="449640" cy="2539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sp>
        <p:nvSpPr>
          <p:cNvPr id="234" name="TextBox 7"/>
          <p:cNvSpPr/>
          <p:nvPr/>
        </p:nvSpPr>
        <p:spPr>
          <a:xfrm>
            <a:off x="1287360" y="4560120"/>
            <a:ext cx="150696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Observations</a:t>
            </a:r>
            <a:endParaRPr b="0" lang="en-US" sz="1800" strike="noStrike" u="none">
              <a:solidFill>
                <a:srgbClr val="000000"/>
              </a:solidFill>
              <a:effectLst/>
              <a:uFillTx/>
              <a:latin typeface="Arial"/>
            </a:endParaRPr>
          </a:p>
        </p:txBody>
      </p:sp>
      <p:sp>
        <p:nvSpPr>
          <p:cNvPr id="235" name="Rectangle 9"/>
          <p:cNvSpPr/>
          <p:nvPr/>
        </p:nvSpPr>
        <p:spPr>
          <a:xfrm>
            <a:off x="3465360" y="3107520"/>
            <a:ext cx="4732920" cy="293184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6" name="TextBox 10"/>
          <p:cNvSpPr/>
          <p:nvPr/>
        </p:nvSpPr>
        <p:spPr>
          <a:xfrm>
            <a:off x="3582720" y="2405160"/>
            <a:ext cx="4277880" cy="6454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0246f2"/>
                </a:solidFill>
                <a:effectLst/>
                <a:uFillTx/>
                <a:latin typeface="Calibri"/>
              </a:rPr>
              <a:t>Inputs, predictors, independent variables, </a:t>
            </a:r>
            <a:endParaRPr b="0" lang="en-US" sz="1800" strike="noStrike" u="none">
              <a:solidFill>
                <a:srgbClr val="000000"/>
              </a:solidFill>
              <a:effectLst/>
              <a:uFillTx/>
              <a:latin typeface="Arial"/>
            </a:endParaRPr>
          </a:p>
          <a:p>
            <a:pPr defTabSz="914400">
              <a:lnSpc>
                <a:spcPct val="100000"/>
              </a:lnSpc>
            </a:pPr>
            <a:r>
              <a:rPr b="1" i="1" lang="en-US" sz="1800" strike="noStrike" u="none">
                <a:solidFill>
                  <a:srgbClr val="0246f2"/>
                </a:solidFill>
                <a:effectLst/>
                <a:uFillTx/>
                <a:latin typeface="Calibri"/>
              </a:rPr>
              <a:t>features, independent variable, variable. </a:t>
            </a:r>
            <a:endParaRPr b="0" lang="en-US" sz="1800" strike="noStrike" u="none">
              <a:solidFill>
                <a:srgbClr val="000000"/>
              </a:solidFill>
              <a:effectLst/>
              <a:uFillTx/>
              <a:latin typeface="Arial"/>
            </a:endParaRPr>
          </a:p>
        </p:txBody>
      </p:sp>
      <p:sp>
        <p:nvSpPr>
          <p:cNvPr id="237" name="Rectangle 11"/>
          <p:cNvSpPr/>
          <p:nvPr/>
        </p:nvSpPr>
        <p:spPr>
          <a:xfrm>
            <a:off x="8303040" y="3107520"/>
            <a:ext cx="1326960" cy="2943360"/>
          </a:xfrm>
          <a:prstGeom prst="rect">
            <a:avLst/>
          </a:prstGeom>
          <a:noFill/>
          <a:ln w="28575">
            <a:solidFill>
              <a:srgbClr val="1d9a7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38" name="TextBox 12"/>
          <p:cNvSpPr/>
          <p:nvPr/>
        </p:nvSpPr>
        <p:spPr>
          <a:xfrm>
            <a:off x="8029080" y="2405160"/>
            <a:ext cx="2097720" cy="6454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accent1"/>
                </a:solidFill>
                <a:effectLst/>
                <a:uFillTx/>
                <a:latin typeface="Calibri"/>
              </a:rPr>
              <a:t>Output, response, dependent variable</a:t>
            </a:r>
            <a:endParaRPr b="0" lang="en-US" sz="1800" strike="noStrike" u="none">
              <a:solidFill>
                <a:srgbClr val="000000"/>
              </a:solidFill>
              <a:effectLst/>
              <a:uFillTx/>
              <a:latin typeface="Arial"/>
            </a:endParaRPr>
          </a:p>
        </p:txBody>
      </p:sp>
      <p:sp>
        <p:nvSpPr>
          <p:cNvPr id="239" name="TextBox 13"/>
          <p:cNvSpPr/>
          <p:nvPr/>
        </p:nvSpPr>
        <p:spPr>
          <a:xfrm>
            <a:off x="5417280" y="2091960"/>
            <a:ext cx="41040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400" strike="noStrike" u="none">
                <a:solidFill>
                  <a:srgbClr val="0246f2"/>
                </a:solidFill>
                <a:effectLst/>
                <a:uFillTx/>
                <a:latin typeface="Calibri"/>
              </a:rPr>
              <a:t>X</a:t>
            </a:r>
            <a:endParaRPr b="0" lang="en-US" sz="2400" strike="noStrike" u="none">
              <a:solidFill>
                <a:srgbClr val="000000"/>
              </a:solidFill>
              <a:effectLst/>
              <a:uFillTx/>
              <a:latin typeface="Arial"/>
            </a:endParaRPr>
          </a:p>
        </p:txBody>
      </p:sp>
      <p:sp>
        <p:nvSpPr>
          <p:cNvPr id="240" name="TextBox 14"/>
          <p:cNvSpPr/>
          <p:nvPr/>
        </p:nvSpPr>
        <p:spPr>
          <a:xfrm>
            <a:off x="8698680" y="2093400"/>
            <a:ext cx="53928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400" strike="noStrike" u="none">
                <a:solidFill>
                  <a:schemeClr val="accent1"/>
                </a:solidFill>
                <a:effectLst/>
                <a:uFillTx/>
                <a:latin typeface="Calibri"/>
              </a:rPr>
              <a:t>Y</a:t>
            </a:r>
            <a:endParaRPr b="0" lang="en-US" sz="24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42"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Problem Structure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43" name="PlaceHolder 3"/>
          <p:cNvSpPr>
            <a:spLocks noGrp="1"/>
          </p:cNvSpPr>
          <p:nvPr>
            <p:ph type="ftr" idx="85"/>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44"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245" name="Picture 19" descr="Chart, scatter chart&#10;&#10;Description automatically generated"/>
          <p:cNvPicPr/>
          <p:nvPr/>
        </p:nvPicPr>
        <p:blipFill>
          <a:blip r:embed="rId4"/>
          <a:stretch/>
        </p:blipFill>
        <p:spPr>
          <a:xfrm>
            <a:off x="4505040" y="2705400"/>
            <a:ext cx="2742480" cy="3778920"/>
          </a:xfrm>
          <a:prstGeom prst="rect">
            <a:avLst/>
          </a:prstGeom>
          <a:noFill/>
          <a:ln w="0">
            <a:noFill/>
          </a:ln>
        </p:spPr>
      </p:pic>
      <p:pic>
        <p:nvPicPr>
          <p:cNvPr id="246" name="Picture 20" descr="Chart, scatter chart&#10;&#10;Description automatically generated"/>
          <p:cNvPicPr/>
          <p:nvPr/>
        </p:nvPicPr>
        <p:blipFill>
          <a:blip r:embed="rId5"/>
          <a:stretch/>
        </p:blipFill>
        <p:spPr>
          <a:xfrm>
            <a:off x="7806960" y="2693520"/>
            <a:ext cx="2742480" cy="3778920"/>
          </a:xfrm>
          <a:prstGeom prst="rect">
            <a:avLst/>
          </a:prstGeom>
          <a:noFill/>
          <a:ln w="0">
            <a:noFill/>
          </a:ln>
        </p:spPr>
      </p:pic>
      <p:pic>
        <p:nvPicPr>
          <p:cNvPr id="247" name="Picture 21" descr="Chart, scatter chart&#10;&#10;Description automatically generated"/>
          <p:cNvPicPr/>
          <p:nvPr/>
        </p:nvPicPr>
        <p:blipFill>
          <a:blip r:embed="rId6"/>
          <a:stretch/>
        </p:blipFill>
        <p:spPr>
          <a:xfrm>
            <a:off x="972000" y="2693520"/>
            <a:ext cx="2742480" cy="377892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49"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Problem Structure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50" name="PlaceHolder 3"/>
          <p:cNvSpPr>
            <a:spLocks noGrp="1"/>
          </p:cNvSpPr>
          <p:nvPr>
            <p:ph type="ftr" idx="86"/>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51"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252" name="Picture 5" descr="Chart, scatter chart&#10;&#10;Description automatically generated"/>
          <p:cNvPicPr/>
          <p:nvPr/>
        </p:nvPicPr>
        <p:blipFill>
          <a:blip r:embed="rId4"/>
          <a:stretch/>
        </p:blipFill>
        <p:spPr>
          <a:xfrm>
            <a:off x="4482000" y="2670480"/>
            <a:ext cx="2742480" cy="3778920"/>
          </a:xfrm>
          <a:prstGeom prst="rect">
            <a:avLst/>
          </a:prstGeom>
          <a:noFill/>
          <a:ln w="0">
            <a:noFill/>
          </a:ln>
        </p:spPr>
      </p:pic>
      <p:pic>
        <p:nvPicPr>
          <p:cNvPr id="253" name="Picture 6" descr="Chart, scatter chart&#10;&#10;Description automatically generated"/>
          <p:cNvPicPr/>
          <p:nvPr/>
        </p:nvPicPr>
        <p:blipFill>
          <a:blip r:embed="rId5"/>
          <a:stretch/>
        </p:blipFill>
        <p:spPr>
          <a:xfrm>
            <a:off x="7934040" y="2658960"/>
            <a:ext cx="2742480" cy="3778920"/>
          </a:xfrm>
          <a:prstGeom prst="rect">
            <a:avLst/>
          </a:prstGeom>
          <a:noFill/>
          <a:ln w="0">
            <a:noFill/>
          </a:ln>
        </p:spPr>
      </p:pic>
      <p:pic>
        <p:nvPicPr>
          <p:cNvPr id="254" name="Picture 7" descr="Chart, scatter chart&#10;&#10;Description automatically generated"/>
          <p:cNvPicPr/>
          <p:nvPr/>
        </p:nvPicPr>
        <p:blipFill>
          <a:blip r:embed="rId6"/>
          <a:stretch/>
        </p:blipFill>
        <p:spPr>
          <a:xfrm>
            <a:off x="833760" y="2670480"/>
            <a:ext cx="2742480" cy="3778920"/>
          </a:xfrm>
          <a:prstGeom prst="rect">
            <a:avLst/>
          </a:prstGeom>
          <a:noFill/>
          <a:ln w="0">
            <a:noFill/>
          </a:ln>
        </p:spPr>
      </p:pic>
      <p:sp>
        <p:nvSpPr>
          <p:cNvPr id="255" name="TextBox 1"/>
          <p:cNvSpPr/>
          <p:nvPr/>
        </p:nvSpPr>
        <p:spPr>
          <a:xfrm>
            <a:off x="3292920" y="2299680"/>
            <a:ext cx="7730280" cy="36864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i="1" lang="en-US" sz="1800" strike="noStrike" u="none">
                <a:solidFill>
                  <a:srgbClr val="0246f2"/>
                </a:solidFill>
                <a:effectLst/>
                <a:uFillTx/>
                <a:latin typeface="Calibri"/>
              </a:rPr>
              <a:t>A simple model where the assumption is that there exists a linear relationship.</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6" name="Picture 10" descr="Chart, scatter chart&#10;&#10;Description automatically generated"/>
          <p:cNvPicPr/>
          <p:nvPr/>
        </p:nvPicPr>
        <p:blipFill>
          <a:blip r:embed="rId1"/>
          <a:stretch/>
        </p:blipFill>
        <p:spPr>
          <a:xfrm>
            <a:off x="3225240" y="2488320"/>
            <a:ext cx="6050520" cy="3982680"/>
          </a:xfrm>
          <a:prstGeom prst="rect">
            <a:avLst/>
          </a:prstGeom>
          <a:noFill/>
          <a:ln w="0">
            <a:noFill/>
          </a:ln>
        </p:spPr>
      </p:pic>
      <p:sp>
        <p:nvSpPr>
          <p:cNvPr id="25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58"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Problem Structure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59" name="PlaceHolder 3"/>
          <p:cNvSpPr>
            <a:spLocks noGrp="1"/>
          </p:cNvSpPr>
          <p:nvPr>
            <p:ph type="ftr" idx="87"/>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3"/>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60" name="Picture 9" descr="A picture containing text, device&#10;&#10;Description automatically generated"/>
          <p:cNvPicPr/>
          <p:nvPr/>
        </p:nvPicPr>
        <p:blipFill>
          <a:blip r:embed="rId4"/>
          <a:stretch/>
        </p:blipFill>
        <p:spPr>
          <a:xfrm>
            <a:off x="7488360" y="363240"/>
            <a:ext cx="3873960" cy="1145520"/>
          </a:xfrm>
          <a:prstGeom prst="rect">
            <a:avLst/>
          </a:prstGeom>
          <a:noFill/>
          <a:ln w="0">
            <a:noFill/>
          </a:ln>
        </p:spPr>
      </p:pic>
      <p:sp>
        <p:nvSpPr>
          <p:cNvPr id="261" name="TextBox 1"/>
          <p:cNvSpPr/>
          <p:nvPr/>
        </p:nvSpPr>
        <p:spPr>
          <a:xfrm>
            <a:off x="4417200" y="2312280"/>
            <a:ext cx="3370320" cy="36864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i="1" lang="en-US" sz="1800" strike="noStrike" u="none">
                <a:solidFill>
                  <a:srgbClr val="0246f2"/>
                </a:solidFill>
                <a:effectLst/>
                <a:uFillTx/>
                <a:latin typeface="Calibri"/>
                <a:ea typeface="Calibri"/>
              </a:rPr>
              <a:t>sales= 7.03 +0.05(TV)</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63"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An Example of an Application of Statistical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rPr>
              <a:t>Problem Structure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64" name="PlaceHolder 3"/>
          <p:cNvSpPr>
            <a:spLocks noGrp="1"/>
          </p:cNvSpPr>
          <p:nvPr>
            <p:ph type="ftr" idx="88"/>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65"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sp>
        <p:nvSpPr>
          <p:cNvPr id="266" name="TextBox 1"/>
          <p:cNvSpPr/>
          <p:nvPr/>
        </p:nvSpPr>
        <p:spPr>
          <a:xfrm>
            <a:off x="4417200" y="2312280"/>
            <a:ext cx="3370320" cy="36864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i="1" lang="en-US" sz="1800" strike="noStrike" u="none">
                <a:solidFill>
                  <a:srgbClr val="0246f2"/>
                </a:solidFill>
                <a:effectLst/>
                <a:uFillTx/>
                <a:latin typeface="Calibri"/>
                <a:ea typeface="Calibri"/>
              </a:rPr>
              <a:t>sales= 7.03 +0.05(TV)</a:t>
            </a:r>
            <a:endParaRPr b="0" lang="en-US" sz="1800" strike="noStrike" u="none">
              <a:solidFill>
                <a:srgbClr val="000000"/>
              </a:solidFill>
              <a:effectLst/>
              <a:uFillTx/>
              <a:latin typeface="Arial"/>
            </a:endParaRPr>
          </a:p>
        </p:txBody>
      </p:sp>
      <p:pic>
        <p:nvPicPr>
          <p:cNvPr id="267" name="Picture 6" descr="Chart, scatter chart&#10;&#10;Description automatically generated"/>
          <p:cNvPicPr/>
          <p:nvPr/>
        </p:nvPicPr>
        <p:blipFill>
          <a:blip r:embed="rId4"/>
          <a:stretch/>
        </p:blipFill>
        <p:spPr>
          <a:xfrm>
            <a:off x="2738160" y="2681280"/>
            <a:ext cx="6152760" cy="3805560"/>
          </a:xfrm>
          <a:prstGeom prst="rect">
            <a:avLst/>
          </a:prstGeom>
          <a:noFill/>
          <a:ln w="0">
            <a:noFill/>
          </a:ln>
        </p:spPr>
      </p:pic>
      <p:sp>
        <p:nvSpPr>
          <p:cNvPr id="268" name="TextBox 14"/>
          <p:cNvSpPr/>
          <p:nvPr/>
        </p:nvSpPr>
        <p:spPr>
          <a:xfrm>
            <a:off x="8895240" y="3048840"/>
            <a:ext cx="2742480" cy="119952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trike="noStrike" u="none">
                <a:solidFill>
                  <a:schemeClr val="dk1"/>
                </a:solidFill>
                <a:effectLst/>
                <a:uFillTx/>
                <a:latin typeface="Calibri"/>
                <a:ea typeface="Calibri"/>
              </a:rPr>
              <a:t>Under this model, if we are granted $100,000  then we can expect 7.03 +0.05(100) = </a:t>
            </a:r>
            <a:r>
              <a:rPr b="1" lang="en-US" sz="1800" strike="noStrike" u="none">
                <a:solidFill>
                  <a:srgbClr val="0246f2"/>
                </a:solidFill>
                <a:effectLst/>
                <a:uFillTx/>
                <a:latin typeface="Calibri"/>
                <a:ea typeface="Calibri"/>
              </a:rPr>
              <a:t>12 sales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7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General Structure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In the general case, there is a response Y and  p predictors,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1</a:t>
            </a:r>
            <a:r>
              <a:rPr b="0" lang="en-US" sz="2100" strike="noStrike" u="none">
                <a:solidFill>
                  <a:srgbClr val="000000"/>
                </a:solidFill>
                <a:effectLst/>
                <a:uFillTx/>
                <a:latin typeface="Calibri"/>
                <a:ea typeface="Calibri"/>
              </a:rPr>
              <a:t>,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2</a:t>
            </a:r>
            <a:r>
              <a:rPr b="0" lang="en-US" sz="2100" strike="noStrike" u="none">
                <a:solidFill>
                  <a:srgbClr val="000000"/>
                </a:solidFill>
                <a:effectLst/>
                <a:uFillTx/>
                <a:latin typeface="Calibri"/>
                <a:ea typeface="Calibri"/>
              </a:rPr>
              <a:t>, ….,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p.</a:t>
            </a:r>
            <a:r>
              <a:rPr b="0" lang="en-US" sz="2400" strike="noStrike" u="none" baseline="-25000">
                <a:solidFill>
                  <a:schemeClr val="dk1"/>
                </a:solidFill>
                <a:effectLst/>
                <a:uFillTx/>
                <a:latin typeface="Calibri"/>
                <a:ea typeface="Calibri"/>
              </a:rPr>
              <a:t> </a:t>
            </a:r>
            <a:r>
              <a:rPr b="0" lang="en-US" sz="2100" strike="noStrike" u="none">
                <a:solidFill>
                  <a:schemeClr val="dk1"/>
                </a:solidFill>
                <a:effectLst/>
                <a:uFillTx/>
                <a:latin typeface="Calibri"/>
                <a:ea typeface="Calibri"/>
              </a:rPr>
              <a:t>The assumed relationship between Y and X = ( X</a:t>
            </a:r>
            <a:r>
              <a:rPr b="0" lang="en-US" sz="2100" strike="noStrike" u="none" baseline="-25000">
                <a:solidFill>
                  <a:schemeClr val="dk1"/>
                </a:solidFill>
                <a:effectLst/>
                <a:uFillTx/>
                <a:latin typeface="Calibri"/>
                <a:ea typeface="Calibri"/>
              </a:rPr>
              <a:t>1</a:t>
            </a:r>
            <a:r>
              <a:rPr b="0" lang="en-US" sz="2100" strike="noStrike" u="none">
                <a:solidFill>
                  <a:schemeClr val="dk1"/>
                </a:solidFill>
                <a:effectLst/>
                <a:uFillTx/>
                <a:latin typeface="Calibri"/>
                <a:ea typeface="Calibri"/>
              </a:rPr>
              <a:t>, X</a:t>
            </a:r>
            <a:r>
              <a:rPr b="0" lang="en-US" sz="2100" strike="noStrike" u="none" baseline="-25000">
                <a:solidFill>
                  <a:schemeClr val="dk1"/>
                </a:solidFill>
                <a:effectLst/>
                <a:uFillTx/>
                <a:latin typeface="Calibri"/>
                <a:ea typeface="Calibri"/>
              </a:rPr>
              <a:t>2</a:t>
            </a:r>
            <a:r>
              <a:rPr b="0" lang="en-US" sz="2100" strike="noStrike" u="none">
                <a:solidFill>
                  <a:schemeClr val="dk1"/>
                </a:solidFill>
                <a:effectLst/>
                <a:uFillTx/>
                <a:latin typeface="Calibri"/>
                <a:ea typeface="Calibri"/>
              </a:rPr>
              <a:t>, …., X</a:t>
            </a:r>
            <a:r>
              <a:rPr b="0" lang="en-US" sz="2100" strike="noStrike" u="none" baseline="-25000">
                <a:solidFill>
                  <a:schemeClr val="dk1"/>
                </a:solidFill>
                <a:effectLst/>
                <a:uFillTx/>
                <a:latin typeface="Calibri"/>
                <a:ea typeface="Calibri"/>
              </a:rPr>
              <a:t>p</a:t>
            </a:r>
            <a:r>
              <a:rPr b="0" lang="en-US" sz="2100" strike="noStrike" u="none">
                <a:solidFill>
                  <a:schemeClr val="dk1"/>
                </a:solidFill>
                <a:effectLst/>
                <a:uFillTx/>
                <a:latin typeface="Calibri"/>
                <a:ea typeface="Calibri"/>
              </a:rPr>
              <a:t>) can be written in the general format — </a:t>
            </a:r>
            <a:endParaRPr b="0" lang="en-US" sz="2100" strike="noStrike" u="none">
              <a:solidFill>
                <a:srgbClr val="000000"/>
              </a:solidFill>
              <a:effectLst/>
              <a:uFillTx/>
              <a:latin typeface="Arial"/>
            </a:endParaRPr>
          </a:p>
        </p:txBody>
      </p:sp>
      <p:sp>
        <p:nvSpPr>
          <p:cNvPr id="271" name="PlaceHolder 3"/>
          <p:cNvSpPr>
            <a:spLocks noGrp="1"/>
          </p:cNvSpPr>
          <p:nvPr>
            <p:ph type="ftr" idx="89"/>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LateX &lt;</a:t>
            </a:r>
            <a:r>
              <a:rPr b="0" lang="en-US" sz="1200" strike="noStrike" u="sng">
                <a:solidFill>
                  <a:schemeClr val="dk1">
                    <a:tint val="75000"/>
                  </a:schemeClr>
                </a:solidFill>
                <a:effectLst/>
                <a:uFillTx/>
                <a:latin typeface="Calibri"/>
                <a:ea typeface="Calibri"/>
                <a:hlinkClick r:id="rId2"/>
              </a:rPr>
              <a:t>https://latex2png.com/</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72"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273" name="Picture 10" descr=""/>
          <p:cNvPicPr/>
          <p:nvPr/>
        </p:nvPicPr>
        <p:blipFill>
          <a:blip r:embed="rId4"/>
          <a:stretch/>
        </p:blipFill>
        <p:spPr>
          <a:xfrm>
            <a:off x="3408120" y="3743640"/>
            <a:ext cx="4809240" cy="806040"/>
          </a:xfrm>
          <a:prstGeom prst="rect">
            <a:avLst/>
          </a:prstGeom>
          <a:noFill/>
          <a:ln w="0">
            <a:noFill/>
          </a:ln>
        </p:spPr>
      </p:pic>
      <p:sp>
        <p:nvSpPr>
          <p:cNvPr id="274" name="Rectangle 10"/>
          <p:cNvSpPr/>
          <p:nvPr/>
        </p:nvSpPr>
        <p:spPr>
          <a:xfrm>
            <a:off x="2960280" y="3632040"/>
            <a:ext cx="5621760" cy="1038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75" name="TextBox 11"/>
          <p:cNvSpPr/>
          <p:nvPr/>
        </p:nvSpPr>
        <p:spPr>
          <a:xfrm>
            <a:off x="3177360" y="4795920"/>
            <a:ext cx="527076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rgbClr val="ff0000"/>
                </a:solidFill>
                <a:effectLst/>
                <a:uFillTx/>
                <a:latin typeface="Calibri"/>
              </a:rPr>
              <a:t>Generic Relationship between Response and Predictors</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7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General Structure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In the general case, there is a response Y and  p predictors,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1</a:t>
            </a:r>
            <a:r>
              <a:rPr b="0" lang="en-US" sz="2100" strike="noStrike" u="none">
                <a:solidFill>
                  <a:srgbClr val="000000"/>
                </a:solidFill>
                <a:effectLst/>
                <a:uFillTx/>
                <a:latin typeface="Calibri"/>
                <a:ea typeface="Calibri"/>
              </a:rPr>
              <a:t>,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2</a:t>
            </a:r>
            <a:r>
              <a:rPr b="0" lang="en-US" sz="2100" strike="noStrike" u="none">
                <a:solidFill>
                  <a:srgbClr val="000000"/>
                </a:solidFill>
                <a:effectLst/>
                <a:uFillTx/>
                <a:latin typeface="Calibri"/>
                <a:ea typeface="Calibri"/>
              </a:rPr>
              <a:t>, ….,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p.</a:t>
            </a:r>
            <a:r>
              <a:rPr b="0" lang="en-US" sz="2400" strike="noStrike" u="none" baseline="-25000">
                <a:solidFill>
                  <a:schemeClr val="dk1"/>
                </a:solidFill>
                <a:effectLst/>
                <a:uFillTx/>
                <a:latin typeface="Calibri"/>
                <a:ea typeface="Calibri"/>
              </a:rPr>
              <a:t> </a:t>
            </a:r>
            <a:r>
              <a:rPr b="0" lang="en-US" sz="2100" strike="noStrike" u="none">
                <a:solidFill>
                  <a:schemeClr val="dk1"/>
                </a:solidFill>
                <a:effectLst/>
                <a:uFillTx/>
                <a:latin typeface="Calibri"/>
                <a:ea typeface="Calibri"/>
              </a:rPr>
              <a:t>The assumed relationship between Y and X = ( X</a:t>
            </a:r>
            <a:r>
              <a:rPr b="0" lang="en-US" sz="2100" strike="noStrike" u="none" baseline="-25000">
                <a:solidFill>
                  <a:schemeClr val="dk1"/>
                </a:solidFill>
                <a:effectLst/>
                <a:uFillTx/>
                <a:latin typeface="Calibri"/>
                <a:ea typeface="Calibri"/>
              </a:rPr>
              <a:t>1</a:t>
            </a:r>
            <a:r>
              <a:rPr b="0" lang="en-US" sz="2100" strike="noStrike" u="none">
                <a:solidFill>
                  <a:schemeClr val="dk1"/>
                </a:solidFill>
                <a:effectLst/>
                <a:uFillTx/>
                <a:latin typeface="Calibri"/>
                <a:ea typeface="Calibri"/>
              </a:rPr>
              <a:t>, X</a:t>
            </a:r>
            <a:r>
              <a:rPr b="0" lang="en-US" sz="2100" strike="noStrike" u="none" baseline="-25000">
                <a:solidFill>
                  <a:schemeClr val="dk1"/>
                </a:solidFill>
                <a:effectLst/>
                <a:uFillTx/>
                <a:latin typeface="Calibri"/>
                <a:ea typeface="Calibri"/>
              </a:rPr>
              <a:t>2</a:t>
            </a:r>
            <a:r>
              <a:rPr b="0" lang="en-US" sz="2100" strike="noStrike" u="none">
                <a:solidFill>
                  <a:schemeClr val="dk1"/>
                </a:solidFill>
                <a:effectLst/>
                <a:uFillTx/>
                <a:latin typeface="Calibri"/>
                <a:ea typeface="Calibri"/>
              </a:rPr>
              <a:t>, …., X</a:t>
            </a:r>
            <a:r>
              <a:rPr b="0" lang="en-US" sz="2100" strike="noStrike" u="none" baseline="-25000">
                <a:solidFill>
                  <a:schemeClr val="dk1"/>
                </a:solidFill>
                <a:effectLst/>
                <a:uFillTx/>
                <a:latin typeface="Calibri"/>
                <a:ea typeface="Calibri"/>
              </a:rPr>
              <a:t>p</a:t>
            </a:r>
            <a:r>
              <a:rPr b="0" lang="en-US" sz="2100" strike="noStrike" u="none">
                <a:solidFill>
                  <a:schemeClr val="dk1"/>
                </a:solidFill>
                <a:effectLst/>
                <a:uFillTx/>
                <a:latin typeface="Calibri"/>
                <a:ea typeface="Calibri"/>
              </a:rPr>
              <a:t>) can be written in the general format — </a:t>
            </a:r>
            <a:endParaRPr b="0" lang="en-US" sz="2100" strike="noStrike" u="none">
              <a:solidFill>
                <a:srgbClr val="000000"/>
              </a:solidFill>
              <a:effectLst/>
              <a:uFillTx/>
              <a:latin typeface="Arial"/>
            </a:endParaRPr>
          </a:p>
        </p:txBody>
      </p:sp>
      <p:sp>
        <p:nvSpPr>
          <p:cNvPr id="278" name="PlaceHolder 3"/>
          <p:cNvSpPr>
            <a:spLocks noGrp="1"/>
          </p:cNvSpPr>
          <p:nvPr>
            <p:ph type="ftr" idx="90"/>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LateX &lt;</a:t>
            </a:r>
            <a:r>
              <a:rPr b="0" lang="en-US" sz="1200" strike="noStrike" u="sng">
                <a:solidFill>
                  <a:schemeClr val="dk1">
                    <a:tint val="75000"/>
                  </a:schemeClr>
                </a:solidFill>
                <a:effectLst/>
                <a:uFillTx/>
                <a:latin typeface="Calibri"/>
                <a:ea typeface="Calibri"/>
                <a:hlinkClick r:id="rId2"/>
              </a:rPr>
              <a:t>https://latex2png.com/</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79"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280" name="Picture 10" descr=""/>
          <p:cNvPicPr/>
          <p:nvPr/>
        </p:nvPicPr>
        <p:blipFill>
          <a:blip r:embed="rId4"/>
          <a:stretch/>
        </p:blipFill>
        <p:spPr>
          <a:xfrm>
            <a:off x="3408120" y="3771360"/>
            <a:ext cx="4809240" cy="806040"/>
          </a:xfrm>
          <a:prstGeom prst="rect">
            <a:avLst/>
          </a:prstGeom>
          <a:noFill/>
          <a:ln w="0">
            <a:noFill/>
          </a:ln>
        </p:spPr>
      </p:pic>
      <p:sp>
        <p:nvSpPr>
          <p:cNvPr id="281" name="Rectangle 10"/>
          <p:cNvSpPr/>
          <p:nvPr/>
        </p:nvSpPr>
        <p:spPr>
          <a:xfrm>
            <a:off x="3249000" y="3706200"/>
            <a:ext cx="795960" cy="749880"/>
          </a:xfrm>
          <a:prstGeom prst="rect">
            <a:avLst/>
          </a:prstGeom>
          <a:noFill/>
          <a:ln>
            <a:solidFill>
              <a:srgbClr val="1d9a7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82" name="TextBox 11"/>
          <p:cNvSpPr/>
          <p:nvPr/>
        </p:nvSpPr>
        <p:spPr>
          <a:xfrm>
            <a:off x="1306800" y="4327200"/>
            <a:ext cx="1160640" cy="368640"/>
          </a:xfrm>
          <a:prstGeom prst="rect">
            <a:avLst/>
          </a:prstGeom>
          <a:noFill/>
          <a:ln w="0">
            <a:solidFill>
              <a:srgbClr val="1d9a78"/>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accent1"/>
                </a:solidFill>
                <a:effectLst/>
                <a:uFillTx/>
                <a:latin typeface="Calibri"/>
              </a:rPr>
              <a:t>Response</a:t>
            </a:r>
            <a:endParaRPr b="0" lang="en-US" sz="1800" strike="noStrike" u="none">
              <a:solidFill>
                <a:srgbClr val="000000"/>
              </a:solidFill>
              <a:effectLst/>
              <a:uFillTx/>
              <a:latin typeface="Arial"/>
            </a:endParaRPr>
          </a:p>
        </p:txBody>
      </p:sp>
      <p:cxnSp>
        <p:nvCxnSpPr>
          <p:cNvPr id="283" name="Connector: Elbow 12"/>
          <p:cNvCxnSpPr/>
          <p:nvPr/>
        </p:nvCxnSpPr>
        <p:spPr>
          <a:xfrm flipV="1">
            <a:off x="2464200" y="4086360"/>
            <a:ext cx="784800" cy="558720"/>
          </a:xfrm>
          <a:prstGeom prst="bentConnector3">
            <a:avLst>
              <a:gd name="adj1" fmla="val 49977"/>
            </a:avLst>
          </a:prstGeom>
          <a:ln w="0">
            <a:solidFill>
              <a:srgbClr val="1d9a78"/>
            </a:solidFill>
            <a:tailEnd len="med" type="triangle" w="med"/>
          </a:ln>
        </p:spPr>
      </p:cxn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8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rgbClr val="000000"/>
                </a:solidFill>
                <a:effectLst/>
                <a:uFillTx/>
                <a:latin typeface="Calibri"/>
                <a:ea typeface="Calibri"/>
              </a:rPr>
              <a:t>General Structure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In the general case, there is a response Y and  p predictors,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1</a:t>
            </a:r>
            <a:r>
              <a:rPr b="0" lang="en-US" sz="2100" strike="noStrike" u="none">
                <a:solidFill>
                  <a:srgbClr val="000000"/>
                </a:solidFill>
                <a:effectLst/>
                <a:uFillTx/>
                <a:latin typeface="Calibri"/>
                <a:ea typeface="Calibri"/>
              </a:rPr>
              <a:t>,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2</a:t>
            </a:r>
            <a:r>
              <a:rPr b="0" lang="en-US" sz="2100" strike="noStrike" u="none">
                <a:solidFill>
                  <a:srgbClr val="000000"/>
                </a:solidFill>
                <a:effectLst/>
                <a:uFillTx/>
                <a:latin typeface="Calibri"/>
                <a:ea typeface="Calibri"/>
              </a:rPr>
              <a:t>, ….,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p.</a:t>
            </a:r>
            <a:r>
              <a:rPr b="0" lang="en-US" sz="2400" strike="noStrike" u="none" baseline="-25000">
                <a:solidFill>
                  <a:schemeClr val="dk1"/>
                </a:solidFill>
                <a:effectLst/>
                <a:uFillTx/>
                <a:latin typeface="Calibri"/>
                <a:ea typeface="Calibri"/>
              </a:rPr>
              <a:t> </a:t>
            </a:r>
            <a:r>
              <a:rPr b="0" lang="en-US" sz="2100" strike="noStrike" u="none">
                <a:solidFill>
                  <a:schemeClr val="dk1"/>
                </a:solidFill>
                <a:effectLst/>
                <a:uFillTx/>
                <a:latin typeface="Calibri"/>
                <a:ea typeface="Calibri"/>
              </a:rPr>
              <a:t>The assumed relationship between Y and X = ( X</a:t>
            </a:r>
            <a:r>
              <a:rPr b="0" lang="en-US" sz="2100" strike="noStrike" u="none" baseline="-25000">
                <a:solidFill>
                  <a:schemeClr val="dk1"/>
                </a:solidFill>
                <a:effectLst/>
                <a:uFillTx/>
                <a:latin typeface="Calibri"/>
                <a:ea typeface="Calibri"/>
              </a:rPr>
              <a:t>1</a:t>
            </a:r>
            <a:r>
              <a:rPr b="0" lang="en-US" sz="2100" strike="noStrike" u="none">
                <a:solidFill>
                  <a:schemeClr val="dk1"/>
                </a:solidFill>
                <a:effectLst/>
                <a:uFillTx/>
                <a:latin typeface="Calibri"/>
                <a:ea typeface="Calibri"/>
              </a:rPr>
              <a:t>, X</a:t>
            </a:r>
            <a:r>
              <a:rPr b="0" lang="en-US" sz="2100" strike="noStrike" u="none" baseline="-25000">
                <a:solidFill>
                  <a:schemeClr val="dk1"/>
                </a:solidFill>
                <a:effectLst/>
                <a:uFillTx/>
                <a:latin typeface="Calibri"/>
                <a:ea typeface="Calibri"/>
              </a:rPr>
              <a:t>2</a:t>
            </a:r>
            <a:r>
              <a:rPr b="0" lang="en-US" sz="2100" strike="noStrike" u="none">
                <a:solidFill>
                  <a:schemeClr val="dk1"/>
                </a:solidFill>
                <a:effectLst/>
                <a:uFillTx/>
                <a:latin typeface="Calibri"/>
                <a:ea typeface="Calibri"/>
              </a:rPr>
              <a:t>, …., X</a:t>
            </a:r>
            <a:r>
              <a:rPr b="0" lang="en-US" sz="2100" strike="noStrike" u="none" baseline="-25000">
                <a:solidFill>
                  <a:schemeClr val="dk1"/>
                </a:solidFill>
                <a:effectLst/>
                <a:uFillTx/>
                <a:latin typeface="Calibri"/>
                <a:ea typeface="Calibri"/>
              </a:rPr>
              <a:t>p</a:t>
            </a:r>
            <a:r>
              <a:rPr b="0" lang="en-US" sz="2100" strike="noStrike" u="none">
                <a:solidFill>
                  <a:schemeClr val="dk1"/>
                </a:solidFill>
                <a:effectLst/>
                <a:uFillTx/>
                <a:latin typeface="Calibri"/>
                <a:ea typeface="Calibri"/>
              </a:rPr>
              <a:t>) can be written in the general format — </a:t>
            </a:r>
            <a:endParaRPr b="0" lang="en-US" sz="2100" strike="noStrike" u="none">
              <a:solidFill>
                <a:srgbClr val="000000"/>
              </a:solidFill>
              <a:effectLst/>
              <a:uFillTx/>
              <a:latin typeface="Arial"/>
            </a:endParaRPr>
          </a:p>
        </p:txBody>
      </p:sp>
      <p:sp>
        <p:nvSpPr>
          <p:cNvPr id="286" name="PlaceHolder 3"/>
          <p:cNvSpPr>
            <a:spLocks noGrp="1"/>
          </p:cNvSpPr>
          <p:nvPr>
            <p:ph type="ftr" idx="91"/>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LateX &lt;</a:t>
            </a:r>
            <a:r>
              <a:rPr b="0" lang="en-US" sz="1200" strike="noStrike" u="sng">
                <a:solidFill>
                  <a:schemeClr val="dk1">
                    <a:tint val="75000"/>
                  </a:schemeClr>
                </a:solidFill>
                <a:effectLst/>
                <a:uFillTx/>
                <a:latin typeface="Calibri"/>
                <a:ea typeface="Calibri"/>
                <a:hlinkClick r:id="rId2"/>
              </a:rPr>
              <a:t>https://latex2png.com/</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87"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288" name="Picture 10" descr=""/>
          <p:cNvPicPr/>
          <p:nvPr/>
        </p:nvPicPr>
        <p:blipFill>
          <a:blip r:embed="rId4"/>
          <a:stretch/>
        </p:blipFill>
        <p:spPr>
          <a:xfrm>
            <a:off x="3435840" y="3577680"/>
            <a:ext cx="4809240" cy="806040"/>
          </a:xfrm>
          <a:prstGeom prst="rect">
            <a:avLst/>
          </a:prstGeom>
          <a:noFill/>
          <a:ln w="0">
            <a:noFill/>
          </a:ln>
        </p:spPr>
      </p:pic>
      <p:sp>
        <p:nvSpPr>
          <p:cNvPr id="289" name="Rectangle 10"/>
          <p:cNvSpPr/>
          <p:nvPr/>
        </p:nvSpPr>
        <p:spPr>
          <a:xfrm>
            <a:off x="3276720" y="3512160"/>
            <a:ext cx="795960" cy="749880"/>
          </a:xfrm>
          <a:prstGeom prst="rect">
            <a:avLst/>
          </a:prstGeom>
          <a:noFill/>
          <a:ln>
            <a:solidFill>
              <a:srgbClr val="1d9a7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90" name="TextBox 11"/>
          <p:cNvSpPr/>
          <p:nvPr/>
        </p:nvSpPr>
        <p:spPr>
          <a:xfrm>
            <a:off x="1334520" y="4133160"/>
            <a:ext cx="1160640" cy="368640"/>
          </a:xfrm>
          <a:prstGeom prst="rect">
            <a:avLst/>
          </a:prstGeom>
          <a:noFill/>
          <a:ln w="0">
            <a:solidFill>
              <a:srgbClr val="1d9a78"/>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accent1"/>
                </a:solidFill>
                <a:effectLst/>
                <a:uFillTx/>
                <a:latin typeface="Calibri"/>
              </a:rPr>
              <a:t>Response</a:t>
            </a:r>
            <a:endParaRPr b="0" lang="en-US" sz="1800" strike="noStrike" u="none">
              <a:solidFill>
                <a:srgbClr val="000000"/>
              </a:solidFill>
              <a:effectLst/>
              <a:uFillTx/>
              <a:latin typeface="Arial"/>
            </a:endParaRPr>
          </a:p>
        </p:txBody>
      </p:sp>
      <p:cxnSp>
        <p:nvCxnSpPr>
          <p:cNvPr id="291" name="Connector: Elbow 12"/>
          <p:cNvCxnSpPr/>
          <p:nvPr/>
        </p:nvCxnSpPr>
        <p:spPr>
          <a:xfrm flipV="1">
            <a:off x="2491920" y="3892320"/>
            <a:ext cx="784800" cy="571680"/>
          </a:xfrm>
          <a:prstGeom prst="bentConnector3">
            <a:avLst>
              <a:gd name="adj1" fmla="val 49977"/>
            </a:avLst>
          </a:prstGeom>
          <a:ln w="0">
            <a:solidFill>
              <a:srgbClr val="1d9a78"/>
            </a:solidFill>
            <a:tailEnd len="med" type="triangle" w="med"/>
          </a:ln>
        </p:spPr>
      </p:cxnSp>
      <p:sp>
        <p:nvSpPr>
          <p:cNvPr id="292" name="Rectangle 6"/>
          <p:cNvSpPr/>
          <p:nvPr/>
        </p:nvSpPr>
        <p:spPr>
          <a:xfrm>
            <a:off x="5042880" y="3442680"/>
            <a:ext cx="1927440" cy="109620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293" name="TextBox 7"/>
          <p:cNvSpPr/>
          <p:nvPr/>
        </p:nvSpPr>
        <p:spPr>
          <a:xfrm>
            <a:off x="3505320" y="4802760"/>
            <a:ext cx="3192840" cy="922680"/>
          </a:xfrm>
          <a:prstGeom prst="rect">
            <a:avLst/>
          </a:prstGeom>
          <a:noFill/>
          <a:ln w="0">
            <a:solidFill>
              <a:srgbClr val="4472c4"/>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0246f2"/>
                </a:solidFill>
                <a:effectLst/>
                <a:uFillTx/>
                <a:latin typeface="Calibri"/>
              </a:rPr>
              <a:t>Systematic information that X provides about Y; f is fixed and unknown. </a:t>
            </a:r>
            <a:endParaRPr b="0" lang="en-US" sz="1800" strike="noStrike" u="none">
              <a:solidFill>
                <a:srgbClr val="000000"/>
              </a:solidFill>
              <a:effectLst/>
              <a:uFillTx/>
              <a:latin typeface="Arial"/>
            </a:endParaRPr>
          </a:p>
        </p:txBody>
      </p:sp>
      <p:cxnSp>
        <p:nvCxnSpPr>
          <p:cNvPr id="294" name="Straight Arrow Connector 14"/>
          <p:cNvCxnSpPr/>
          <p:nvPr/>
        </p:nvCxnSpPr>
        <p:spPr>
          <a:xfrm flipH="1">
            <a:off x="7236000" y="4348440"/>
            <a:ext cx="1440" cy="873720"/>
          </a:xfrm>
          <a:prstGeom prst="straightConnector1">
            <a:avLst/>
          </a:prstGeom>
          <a:ln w="0">
            <a:solidFill>
              <a:srgbClr val="4472c4"/>
            </a:solidFill>
          </a:ln>
        </p:spPr>
      </p:cxnSp>
      <p:cxnSp>
        <p:nvCxnSpPr>
          <p:cNvPr id="295" name="Straight Arrow Connector 15"/>
          <p:cNvCxnSpPr/>
          <p:nvPr/>
        </p:nvCxnSpPr>
        <p:spPr>
          <a:xfrm flipH="1" flipV="1">
            <a:off x="6968520" y="4348080"/>
            <a:ext cx="271080" cy="2160"/>
          </a:xfrm>
          <a:prstGeom prst="straightConnector1">
            <a:avLst/>
          </a:prstGeom>
          <a:ln w="0">
            <a:solidFill>
              <a:srgbClr val="4472c4"/>
            </a:solidFill>
            <a:tailEnd len="med" type="triangle" w="med"/>
          </a:ln>
        </p:spPr>
      </p:cxnSp>
      <p:cxnSp>
        <p:nvCxnSpPr>
          <p:cNvPr id="296" name="Straight Arrow Connector 16"/>
          <p:cNvCxnSpPr/>
          <p:nvPr/>
        </p:nvCxnSpPr>
        <p:spPr>
          <a:xfrm flipH="1" flipV="1">
            <a:off x="6697080" y="5220720"/>
            <a:ext cx="546840" cy="1800"/>
          </a:xfrm>
          <a:prstGeom prst="straightConnector1">
            <a:avLst/>
          </a:prstGeom>
          <a:ln w="0">
            <a:solidFill>
              <a:srgbClr val="4472c4"/>
            </a:solidFill>
          </a:ln>
        </p:spPr>
      </p:cxn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29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General Structure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rgbClr val="000000"/>
                </a:solidFill>
                <a:effectLst/>
                <a:uFillTx/>
                <a:latin typeface="Calibri"/>
                <a:ea typeface="Calibri"/>
              </a:rPr>
              <a:t>In the general case, there is a response Y and  p predictors,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1</a:t>
            </a:r>
            <a:r>
              <a:rPr b="0" lang="en-US" sz="2100" strike="noStrike" u="none">
                <a:solidFill>
                  <a:srgbClr val="000000"/>
                </a:solidFill>
                <a:effectLst/>
                <a:uFillTx/>
                <a:latin typeface="Calibri"/>
                <a:ea typeface="Calibri"/>
              </a:rPr>
              <a:t>,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2</a:t>
            </a:r>
            <a:r>
              <a:rPr b="0" lang="en-US" sz="2100" strike="noStrike" u="none">
                <a:solidFill>
                  <a:srgbClr val="000000"/>
                </a:solidFill>
                <a:effectLst/>
                <a:uFillTx/>
                <a:latin typeface="Calibri"/>
                <a:ea typeface="Calibri"/>
              </a:rPr>
              <a:t>, …., </a:t>
            </a:r>
            <a:r>
              <a:rPr b="0" lang="en-US" sz="2400" strike="noStrike" u="none">
                <a:solidFill>
                  <a:srgbClr val="000000"/>
                </a:solidFill>
                <a:effectLst/>
                <a:uFillTx/>
                <a:latin typeface="Calibri"/>
                <a:ea typeface="Calibri"/>
              </a:rPr>
              <a:t>X</a:t>
            </a:r>
            <a:r>
              <a:rPr b="0" lang="en-US" sz="2400" strike="noStrike" u="none" baseline="-25000">
                <a:solidFill>
                  <a:srgbClr val="000000"/>
                </a:solidFill>
                <a:effectLst/>
                <a:uFillTx/>
                <a:latin typeface="Calibri"/>
                <a:ea typeface="Calibri"/>
              </a:rPr>
              <a:t>p.</a:t>
            </a:r>
            <a:r>
              <a:rPr b="0" lang="en-US" sz="2400" strike="noStrike" u="none" baseline="-25000">
                <a:solidFill>
                  <a:schemeClr val="dk1"/>
                </a:solidFill>
                <a:effectLst/>
                <a:uFillTx/>
                <a:latin typeface="Calibri"/>
                <a:ea typeface="Calibri"/>
              </a:rPr>
              <a:t> </a:t>
            </a:r>
            <a:r>
              <a:rPr b="0" lang="en-US" sz="2100" strike="noStrike" u="none">
                <a:solidFill>
                  <a:schemeClr val="dk1"/>
                </a:solidFill>
                <a:effectLst/>
                <a:uFillTx/>
                <a:latin typeface="Calibri"/>
                <a:ea typeface="Calibri"/>
              </a:rPr>
              <a:t>The assumed relationship between Y and X = ( X</a:t>
            </a:r>
            <a:r>
              <a:rPr b="0" lang="en-US" sz="2100" strike="noStrike" u="none" baseline="-25000">
                <a:solidFill>
                  <a:schemeClr val="dk1"/>
                </a:solidFill>
                <a:effectLst/>
                <a:uFillTx/>
                <a:latin typeface="Calibri"/>
                <a:ea typeface="Calibri"/>
              </a:rPr>
              <a:t>1</a:t>
            </a:r>
            <a:r>
              <a:rPr b="0" lang="en-US" sz="2100" strike="noStrike" u="none">
                <a:solidFill>
                  <a:schemeClr val="dk1"/>
                </a:solidFill>
                <a:effectLst/>
                <a:uFillTx/>
                <a:latin typeface="Calibri"/>
                <a:ea typeface="Calibri"/>
              </a:rPr>
              <a:t>, X</a:t>
            </a:r>
            <a:r>
              <a:rPr b="0" lang="en-US" sz="2100" strike="noStrike" u="none" baseline="-25000">
                <a:solidFill>
                  <a:schemeClr val="dk1"/>
                </a:solidFill>
                <a:effectLst/>
                <a:uFillTx/>
                <a:latin typeface="Calibri"/>
                <a:ea typeface="Calibri"/>
              </a:rPr>
              <a:t>2</a:t>
            </a:r>
            <a:r>
              <a:rPr b="0" lang="en-US" sz="2100" strike="noStrike" u="none">
                <a:solidFill>
                  <a:schemeClr val="dk1"/>
                </a:solidFill>
                <a:effectLst/>
                <a:uFillTx/>
                <a:latin typeface="Calibri"/>
                <a:ea typeface="Calibri"/>
              </a:rPr>
              <a:t>, …., X</a:t>
            </a:r>
            <a:r>
              <a:rPr b="0" lang="en-US" sz="2100" strike="noStrike" u="none" baseline="-25000">
                <a:solidFill>
                  <a:schemeClr val="dk1"/>
                </a:solidFill>
                <a:effectLst/>
                <a:uFillTx/>
                <a:latin typeface="Calibri"/>
                <a:ea typeface="Calibri"/>
              </a:rPr>
              <a:t>p</a:t>
            </a:r>
            <a:r>
              <a:rPr b="0" lang="en-US" sz="2100" strike="noStrike" u="none">
                <a:solidFill>
                  <a:schemeClr val="dk1"/>
                </a:solidFill>
                <a:effectLst/>
                <a:uFillTx/>
                <a:latin typeface="Calibri"/>
                <a:ea typeface="Calibri"/>
              </a:rPr>
              <a:t>) can be written in the general format — </a:t>
            </a:r>
            <a:endParaRPr b="0" lang="en-US" sz="2100" strike="noStrike" u="none">
              <a:solidFill>
                <a:srgbClr val="000000"/>
              </a:solidFill>
              <a:effectLst/>
              <a:uFillTx/>
              <a:latin typeface="Arial"/>
            </a:endParaRPr>
          </a:p>
        </p:txBody>
      </p:sp>
      <p:sp>
        <p:nvSpPr>
          <p:cNvPr id="299" name="PlaceHolder 3"/>
          <p:cNvSpPr>
            <a:spLocks noGrp="1"/>
          </p:cNvSpPr>
          <p:nvPr>
            <p:ph type="ftr" idx="92"/>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LateX &lt;</a:t>
            </a:r>
            <a:r>
              <a:rPr b="0" lang="en-US" sz="1200" strike="noStrike" u="sng">
                <a:solidFill>
                  <a:schemeClr val="dk1">
                    <a:tint val="75000"/>
                  </a:schemeClr>
                </a:solidFill>
                <a:effectLst/>
                <a:uFillTx/>
                <a:latin typeface="Calibri"/>
                <a:ea typeface="Calibri"/>
                <a:hlinkClick r:id="rId2"/>
              </a:rPr>
              <a:t>https://latex2png.com/</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00"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301" name="Picture 10" descr=""/>
          <p:cNvPicPr/>
          <p:nvPr/>
        </p:nvPicPr>
        <p:blipFill>
          <a:blip r:embed="rId4"/>
          <a:stretch/>
        </p:blipFill>
        <p:spPr>
          <a:xfrm>
            <a:off x="3477600" y="3646800"/>
            <a:ext cx="4809240" cy="806040"/>
          </a:xfrm>
          <a:prstGeom prst="rect">
            <a:avLst/>
          </a:prstGeom>
          <a:noFill/>
          <a:ln w="0">
            <a:noFill/>
          </a:ln>
        </p:spPr>
      </p:pic>
      <p:sp>
        <p:nvSpPr>
          <p:cNvPr id="302" name="Rectangle 10"/>
          <p:cNvSpPr/>
          <p:nvPr/>
        </p:nvSpPr>
        <p:spPr>
          <a:xfrm>
            <a:off x="3318120" y="3581280"/>
            <a:ext cx="795960" cy="749880"/>
          </a:xfrm>
          <a:prstGeom prst="rect">
            <a:avLst/>
          </a:prstGeom>
          <a:noFill/>
          <a:ln>
            <a:solidFill>
              <a:srgbClr val="1d9a7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03" name="TextBox 11"/>
          <p:cNvSpPr/>
          <p:nvPr/>
        </p:nvSpPr>
        <p:spPr>
          <a:xfrm>
            <a:off x="1376280" y="4202640"/>
            <a:ext cx="1160640" cy="368640"/>
          </a:xfrm>
          <a:prstGeom prst="rect">
            <a:avLst/>
          </a:prstGeom>
          <a:noFill/>
          <a:ln w="0">
            <a:solidFill>
              <a:srgbClr val="1d9a78"/>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accent1"/>
                </a:solidFill>
                <a:effectLst/>
                <a:uFillTx/>
                <a:latin typeface="Calibri"/>
              </a:rPr>
              <a:t>Response</a:t>
            </a:r>
            <a:endParaRPr b="0" lang="en-US" sz="1800" strike="noStrike" u="none">
              <a:solidFill>
                <a:srgbClr val="000000"/>
              </a:solidFill>
              <a:effectLst/>
              <a:uFillTx/>
              <a:latin typeface="Arial"/>
            </a:endParaRPr>
          </a:p>
        </p:txBody>
      </p:sp>
      <p:cxnSp>
        <p:nvCxnSpPr>
          <p:cNvPr id="304" name="Connector: Elbow 12"/>
          <p:cNvCxnSpPr/>
          <p:nvPr/>
        </p:nvCxnSpPr>
        <p:spPr>
          <a:xfrm flipV="1">
            <a:off x="2533320" y="3961800"/>
            <a:ext cx="784800" cy="571320"/>
          </a:xfrm>
          <a:prstGeom prst="bentConnector3">
            <a:avLst>
              <a:gd name="adj1" fmla="val 49977"/>
            </a:avLst>
          </a:prstGeom>
          <a:ln w="0">
            <a:solidFill>
              <a:srgbClr val="1d9a78"/>
            </a:solidFill>
            <a:tailEnd len="med" type="triangle" w="med"/>
          </a:ln>
        </p:spPr>
      </p:cxnSp>
      <p:sp>
        <p:nvSpPr>
          <p:cNvPr id="305" name="Rectangle 6"/>
          <p:cNvSpPr/>
          <p:nvPr/>
        </p:nvSpPr>
        <p:spPr>
          <a:xfrm>
            <a:off x="5084640" y="3512160"/>
            <a:ext cx="1927440" cy="109620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06" name="TextBox 7"/>
          <p:cNvSpPr/>
          <p:nvPr/>
        </p:nvSpPr>
        <p:spPr>
          <a:xfrm>
            <a:off x="3546720" y="4872240"/>
            <a:ext cx="3192840" cy="922680"/>
          </a:xfrm>
          <a:prstGeom prst="rect">
            <a:avLst/>
          </a:prstGeom>
          <a:noFill/>
          <a:ln w="0">
            <a:solidFill>
              <a:srgbClr val="4472c4"/>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0246f2"/>
                </a:solidFill>
                <a:effectLst/>
                <a:uFillTx/>
                <a:latin typeface="Calibri"/>
              </a:rPr>
              <a:t>Systematic information that X provides about Y; f is fixed and unknown. </a:t>
            </a:r>
            <a:endParaRPr b="0" lang="en-US" sz="1800" strike="noStrike" u="none">
              <a:solidFill>
                <a:srgbClr val="000000"/>
              </a:solidFill>
              <a:effectLst/>
              <a:uFillTx/>
              <a:latin typeface="Arial"/>
            </a:endParaRPr>
          </a:p>
        </p:txBody>
      </p:sp>
      <p:cxnSp>
        <p:nvCxnSpPr>
          <p:cNvPr id="307" name="Straight Arrow Connector 14"/>
          <p:cNvCxnSpPr/>
          <p:nvPr/>
        </p:nvCxnSpPr>
        <p:spPr>
          <a:xfrm flipH="1">
            <a:off x="7277760" y="4417560"/>
            <a:ext cx="1440" cy="874080"/>
          </a:xfrm>
          <a:prstGeom prst="straightConnector1">
            <a:avLst/>
          </a:prstGeom>
          <a:ln w="0">
            <a:solidFill>
              <a:srgbClr val="4472c4"/>
            </a:solidFill>
          </a:ln>
        </p:spPr>
      </p:cxnSp>
      <p:cxnSp>
        <p:nvCxnSpPr>
          <p:cNvPr id="308" name="Straight Arrow Connector 15"/>
          <p:cNvCxnSpPr/>
          <p:nvPr/>
        </p:nvCxnSpPr>
        <p:spPr>
          <a:xfrm flipH="1" flipV="1">
            <a:off x="7009920" y="4417200"/>
            <a:ext cx="271080" cy="2160"/>
          </a:xfrm>
          <a:prstGeom prst="straightConnector1">
            <a:avLst/>
          </a:prstGeom>
          <a:ln w="0">
            <a:solidFill>
              <a:srgbClr val="4472c4"/>
            </a:solidFill>
            <a:tailEnd len="med" type="triangle" w="med"/>
          </a:ln>
        </p:spPr>
      </p:cxnSp>
      <p:cxnSp>
        <p:nvCxnSpPr>
          <p:cNvPr id="309" name="Straight Arrow Connector 16"/>
          <p:cNvCxnSpPr/>
          <p:nvPr/>
        </p:nvCxnSpPr>
        <p:spPr>
          <a:xfrm flipH="1" flipV="1">
            <a:off x="6738480" y="5290200"/>
            <a:ext cx="546840" cy="1440"/>
          </a:xfrm>
          <a:prstGeom prst="straightConnector1">
            <a:avLst/>
          </a:prstGeom>
          <a:ln w="0">
            <a:solidFill>
              <a:srgbClr val="4472c4"/>
            </a:solidFill>
          </a:ln>
        </p:spPr>
      </p:cxnSp>
      <p:sp>
        <p:nvSpPr>
          <p:cNvPr id="310" name="Rectangle 13"/>
          <p:cNvSpPr/>
          <p:nvPr/>
        </p:nvSpPr>
        <p:spPr>
          <a:xfrm>
            <a:off x="7802640" y="3706200"/>
            <a:ext cx="671040" cy="6249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311" name="TextBox 18"/>
          <p:cNvSpPr/>
          <p:nvPr/>
        </p:nvSpPr>
        <p:spPr>
          <a:xfrm>
            <a:off x="7993800" y="4684680"/>
            <a:ext cx="2143440" cy="381240"/>
          </a:xfrm>
          <a:prstGeom prst="rect">
            <a:avLst/>
          </a:prstGeom>
          <a:noFill/>
          <a:ln w="0">
            <a:solidFill>
              <a:srgbClr val="ffc000"/>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c000"/>
                </a:solidFill>
                <a:effectLst/>
                <a:uFillTx/>
                <a:latin typeface="Calibri"/>
              </a:rPr>
              <a:t>Random Error Term</a:t>
            </a:r>
            <a:endParaRPr b="0" lang="en-US" sz="1800" strike="noStrike" u="none">
              <a:solidFill>
                <a:srgbClr val="000000"/>
              </a:solidFill>
              <a:effectLst/>
              <a:uFillTx/>
              <a:latin typeface="Arial"/>
            </a:endParaRPr>
          </a:p>
        </p:txBody>
      </p:sp>
      <p:cxnSp>
        <p:nvCxnSpPr>
          <p:cNvPr id="312" name="Straight Arrow Connector 19"/>
          <p:cNvCxnSpPr/>
          <p:nvPr/>
        </p:nvCxnSpPr>
        <p:spPr>
          <a:xfrm flipH="1">
            <a:off x="9014760" y="4012200"/>
            <a:ext cx="3240" cy="674280"/>
          </a:xfrm>
          <a:prstGeom prst="straightConnector1">
            <a:avLst/>
          </a:prstGeom>
          <a:ln w="0">
            <a:solidFill>
              <a:srgbClr val="ffc000"/>
            </a:solidFill>
          </a:ln>
        </p:spPr>
      </p:cxnSp>
      <p:cxnSp>
        <p:nvCxnSpPr>
          <p:cNvPr id="313" name="Straight Arrow Connector 20"/>
          <p:cNvCxnSpPr/>
          <p:nvPr/>
        </p:nvCxnSpPr>
        <p:spPr>
          <a:xfrm flipH="1">
            <a:off x="8483760" y="4016160"/>
            <a:ext cx="533520" cy="6480"/>
          </a:xfrm>
          <a:prstGeom prst="straightConnector1">
            <a:avLst/>
          </a:prstGeom>
          <a:ln w="0">
            <a:solidFill>
              <a:srgbClr val="ffc000"/>
            </a:solidFill>
            <a:tailEnd len="med" type="triangle" w="med"/>
          </a:ln>
        </p:spPr>
      </p:cxn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Picture 23" descr="Chart, line chart, histogram&#10;&#10;Description automatically generated"/>
          <p:cNvPicPr/>
          <p:nvPr/>
        </p:nvPicPr>
        <p:blipFill>
          <a:blip r:embed="rId1"/>
          <a:stretch/>
        </p:blipFill>
        <p:spPr>
          <a:xfrm>
            <a:off x="2902680" y="2364480"/>
            <a:ext cx="6377040" cy="4301280"/>
          </a:xfrm>
          <a:prstGeom prst="rect">
            <a:avLst/>
          </a:prstGeom>
          <a:noFill/>
          <a:ln w="0">
            <a:noFill/>
          </a:ln>
        </p:spPr>
      </p:pic>
      <p:sp>
        <p:nvSpPr>
          <p:cNvPr id="31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16" name="PlaceHolder 2"/>
          <p:cNvSpPr>
            <a:spLocks noGrp="1"/>
          </p:cNvSpPr>
          <p:nvPr>
            <p:ph/>
          </p:nvPr>
        </p:nvSpPr>
        <p:spPr>
          <a:xfrm>
            <a:off x="93060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General Structure</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F(), fixed but unknown </a:t>
            </a:r>
            <a:endParaRPr b="0" lang="en-US" sz="2100" strike="noStrike" u="none">
              <a:solidFill>
                <a:srgbClr val="000000"/>
              </a:solidFill>
              <a:effectLst/>
              <a:uFillTx/>
              <a:latin typeface="Arial"/>
            </a:endParaRPr>
          </a:p>
        </p:txBody>
      </p:sp>
      <p:pic>
        <p:nvPicPr>
          <p:cNvPr id="317"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28" name="Picture 2" descr="Diagram&#10;&#10;Description automatically generated"/>
          <p:cNvPicPr/>
          <p:nvPr/>
        </p:nvPicPr>
        <p:blipFill>
          <a:blip r:embed="rId1"/>
          <a:stretch/>
        </p:blipFill>
        <p:spPr>
          <a:xfrm>
            <a:off x="443520" y="1224360"/>
            <a:ext cx="11747880" cy="5295600"/>
          </a:xfrm>
          <a:prstGeom prst="rect">
            <a:avLst/>
          </a:prstGeom>
          <a:noFill/>
          <a:ln w="0">
            <a:noFill/>
          </a:ln>
        </p:spPr>
      </p:pic>
      <p:pic>
        <p:nvPicPr>
          <p:cNvPr id="129" name="Picture 6" descr="Shape, rectangle&#10;&#10;Description automatically generated"/>
          <p:cNvPicPr/>
          <p:nvPr/>
        </p:nvPicPr>
        <p:blipFill>
          <a:blip r:embed="rId2"/>
          <a:stretch/>
        </p:blipFill>
        <p:spPr>
          <a:xfrm>
            <a:off x="4257720" y="56880"/>
            <a:ext cx="3862440" cy="166572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8" name="Picture 6" descr="Chart, scatter chart&#10;&#10;Description automatically generated"/>
          <p:cNvPicPr/>
          <p:nvPr/>
        </p:nvPicPr>
        <p:blipFill>
          <a:blip r:embed="rId1"/>
          <a:stretch/>
        </p:blipFill>
        <p:spPr>
          <a:xfrm>
            <a:off x="2729520" y="2108520"/>
            <a:ext cx="6612480" cy="4515120"/>
          </a:xfrm>
          <a:prstGeom prst="rect">
            <a:avLst/>
          </a:prstGeom>
          <a:noFill/>
          <a:ln w="0">
            <a:noFill/>
          </a:ln>
        </p:spPr>
      </p:pic>
      <p:sp>
        <p:nvSpPr>
          <p:cNvPr id="31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2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General Structure</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Available data</a:t>
            </a:r>
            <a:endParaRPr b="0" lang="en-US" sz="2100" strike="noStrike" u="none">
              <a:solidFill>
                <a:srgbClr val="000000"/>
              </a:solidFill>
              <a:effectLst/>
              <a:uFillTx/>
              <a:latin typeface="Arial"/>
            </a:endParaRPr>
          </a:p>
        </p:txBody>
      </p:sp>
      <p:pic>
        <p:nvPicPr>
          <p:cNvPr id="321"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2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General Structure</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Estimate F(.) (a.k.a. model)</a:t>
            </a:r>
            <a:endParaRPr b="0" lang="en-US" sz="2100" strike="noStrike" u="none">
              <a:solidFill>
                <a:srgbClr val="000000"/>
              </a:solidFill>
              <a:effectLst/>
              <a:uFillTx/>
              <a:latin typeface="Arial"/>
            </a:endParaRPr>
          </a:p>
        </p:txBody>
      </p:sp>
      <p:pic>
        <p:nvPicPr>
          <p:cNvPr id="324"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325" name="Picture 7" descr="Chart, line chart, scatter chart&#10;&#10;Description automatically generated"/>
          <p:cNvPicPr/>
          <p:nvPr/>
        </p:nvPicPr>
        <p:blipFill>
          <a:blip r:embed="rId2"/>
          <a:stretch/>
        </p:blipFill>
        <p:spPr>
          <a:xfrm>
            <a:off x="138600" y="3049560"/>
            <a:ext cx="11914200" cy="255960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2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General Structure</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distance from each observation to the estimated model is the error (a.k.a. residual). </a:t>
            </a:r>
            <a:endParaRPr b="0" lang="en-US" sz="2100" strike="noStrike" u="none">
              <a:solidFill>
                <a:srgbClr val="000000"/>
              </a:solidFill>
              <a:effectLst/>
              <a:uFillTx/>
              <a:latin typeface="Arial"/>
            </a:endParaRPr>
          </a:p>
        </p:txBody>
      </p:sp>
      <p:pic>
        <p:nvPicPr>
          <p:cNvPr id="328"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329" name="Picture 7" descr="Chart, scatter chart&#10;&#10;Description automatically generated"/>
          <p:cNvPicPr/>
          <p:nvPr/>
        </p:nvPicPr>
        <p:blipFill>
          <a:blip r:embed="rId2"/>
          <a:stretch/>
        </p:blipFill>
        <p:spPr>
          <a:xfrm>
            <a:off x="2840040" y="2720520"/>
            <a:ext cx="5832000" cy="3965760"/>
          </a:xfrm>
          <a:prstGeom prst="rect">
            <a:avLst/>
          </a:prstGeom>
          <a:noFill/>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31"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Statistical Learning</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1" lang="en-US" sz="2100" strike="noStrike" u="none">
                <a:solidFill>
                  <a:schemeClr val="dk1"/>
                </a:solidFill>
                <a:effectLst/>
                <a:uFillTx/>
                <a:latin typeface="Calibri"/>
              </a:rPr>
              <a:t>"</a:t>
            </a:r>
            <a:r>
              <a:rPr b="1" i="1" lang="en-US" sz="2100" strike="noStrike" u="none">
                <a:solidFill>
                  <a:srgbClr val="0246f2"/>
                </a:solidFill>
                <a:effectLst/>
                <a:uFillTx/>
                <a:latin typeface="Calibri"/>
                <a:ea typeface="Calibri"/>
              </a:rPr>
              <a:t>In essence, statistical learning (a.k.a. statistical modeling) refers to a set of approaches for estimating f.</a:t>
            </a:r>
            <a:r>
              <a:rPr b="0" lang="en-US" sz="2100" strike="noStrike" u="none">
                <a:solidFill>
                  <a:srgbClr val="000000"/>
                </a:solidFill>
                <a:effectLst/>
                <a:uFillTx/>
                <a:latin typeface="Calibri"/>
                <a:ea typeface="Calibri"/>
              </a:rPr>
              <a:t>"</a:t>
            </a:r>
            <a:r>
              <a:rPr b="0" lang="en-US" sz="2100" strike="noStrike" u="none">
                <a:solidFill>
                  <a:schemeClr val="dk1"/>
                </a:solidFill>
                <a:effectLst/>
                <a:uFillTx/>
                <a:latin typeface="Calibri"/>
                <a:ea typeface="Calibri"/>
              </a:rPr>
              <a:t> ISLR</a:t>
            </a:r>
            <a:endParaRPr b="0" lang="en-US" sz="2100" strike="noStrike" u="none">
              <a:solidFill>
                <a:srgbClr val="000000"/>
              </a:solidFill>
              <a:effectLst/>
              <a:uFillTx/>
              <a:latin typeface="Arial"/>
            </a:endParaRPr>
          </a:p>
        </p:txBody>
      </p:sp>
      <p:sp>
        <p:nvSpPr>
          <p:cNvPr id="332" name="PlaceHolder 3"/>
          <p:cNvSpPr>
            <a:spLocks noGrp="1"/>
          </p:cNvSpPr>
          <p:nvPr>
            <p:ph type="ftr" idx="93"/>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33"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334" name="Picture 10" descr=""/>
          <p:cNvPicPr/>
          <p:nvPr/>
        </p:nvPicPr>
        <p:blipFill>
          <a:blip r:embed="rId3"/>
          <a:stretch/>
        </p:blipFill>
        <p:spPr>
          <a:xfrm>
            <a:off x="3102120" y="3771360"/>
            <a:ext cx="4809240" cy="806040"/>
          </a:xfrm>
          <a:prstGeom prst="rect">
            <a:avLst/>
          </a:prstGeom>
          <a:noFill/>
          <a:ln w="0">
            <a:noFill/>
          </a:ln>
        </p:spPr>
      </p:pic>
      <p:sp>
        <p:nvSpPr>
          <p:cNvPr id="335" name="Rectangle 13"/>
          <p:cNvSpPr/>
          <p:nvPr/>
        </p:nvSpPr>
        <p:spPr>
          <a:xfrm>
            <a:off x="4709160" y="3636720"/>
            <a:ext cx="1927440" cy="109620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37" name="PlaceHolder 2"/>
          <p:cNvSpPr>
            <a:spLocks noGrp="1"/>
          </p:cNvSpPr>
          <p:nvPr>
            <p:ph/>
          </p:nvPr>
        </p:nvSpPr>
        <p:spPr>
          <a:xfrm>
            <a:off x="687960" y="184860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rgbClr val="ff0000"/>
                </a:solidFill>
                <a:effectLst/>
                <a:uFillTx/>
                <a:latin typeface="Calibri"/>
              </a:rPr>
              <a:t>Note</a:t>
            </a:r>
            <a:r>
              <a:rPr b="1" lang="en-US" sz="2100" strike="noStrike" u="none">
                <a:solidFill>
                  <a:schemeClr val="dk1"/>
                </a:solidFill>
                <a:effectLst/>
                <a:uFillTx/>
                <a:latin typeface="Calibri"/>
              </a:rPr>
              <a:t>: Reducible vs Irreducible Error</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In the general case, the correct formulation of the relationship between the response and the predictors is given by the aforementioned representation,  and it depends on two quantities— f(X) and 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The estimate model, attempts to estimate Y based </a:t>
            </a:r>
            <a:r>
              <a:rPr b="1" i="1" lang="en-US" sz="2100" strike="noStrike" u="none">
                <a:solidFill>
                  <a:schemeClr val="dk1"/>
                </a:solidFill>
                <a:effectLst/>
                <a:uFillTx/>
                <a:latin typeface="Calibri"/>
              </a:rPr>
              <a:t>only </a:t>
            </a:r>
            <a:r>
              <a:rPr b="0" lang="en-US" sz="2100" strike="noStrike" u="none">
                <a:solidFill>
                  <a:schemeClr val="dk1"/>
                </a:solidFill>
                <a:effectLst/>
                <a:uFillTx/>
                <a:latin typeface="Calibri"/>
              </a:rPr>
              <a:t>one the predictors. </a:t>
            </a:r>
            <a:r>
              <a:rPr b="0" lang="en-US" sz="2100" strike="noStrike" u="none">
                <a:solidFill>
                  <a:schemeClr val="dk1"/>
                </a:solidFill>
                <a:effectLst/>
                <a:uFillTx/>
                <a:latin typeface="Calibri"/>
                <a:ea typeface="Calibri"/>
              </a:rPr>
              <a:t>Furthermore, in order to differentiate between an estimated model and a real one, the </a:t>
            </a:r>
            <a:r>
              <a:rPr b="0" i="1" lang="en-US" sz="2100" strike="noStrike" u="none">
                <a:solidFill>
                  <a:schemeClr val="dk1"/>
                </a:solidFill>
                <a:effectLst/>
                <a:uFillTx/>
                <a:latin typeface="Calibri"/>
                <a:ea typeface="Calibri"/>
              </a:rPr>
              <a:t>hat </a:t>
            </a:r>
            <a:r>
              <a:rPr b="0" lang="en-US" sz="2100" strike="noStrike" u="none">
                <a:solidFill>
                  <a:schemeClr val="dk1"/>
                </a:solidFill>
                <a:effectLst/>
                <a:uFillTx/>
                <a:latin typeface="Calibri"/>
                <a:ea typeface="Calibri"/>
              </a:rPr>
              <a:t>notation is used.</a:t>
            </a:r>
            <a:endParaRPr b="0" lang="en-US" sz="2100" strike="noStrike" u="none">
              <a:solidFill>
                <a:srgbClr val="000000"/>
              </a:solidFill>
              <a:effectLst/>
              <a:uFillTx/>
              <a:latin typeface="Arial"/>
            </a:endParaRPr>
          </a:p>
        </p:txBody>
      </p:sp>
      <p:sp>
        <p:nvSpPr>
          <p:cNvPr id="338" name="PlaceHolder 3"/>
          <p:cNvSpPr>
            <a:spLocks noGrp="1"/>
          </p:cNvSpPr>
          <p:nvPr>
            <p:ph type="ftr" idx="94"/>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39"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340" name="Picture 10" descr=""/>
          <p:cNvPicPr/>
          <p:nvPr/>
        </p:nvPicPr>
        <p:blipFill>
          <a:blip r:embed="rId3"/>
          <a:stretch/>
        </p:blipFill>
        <p:spPr>
          <a:xfrm>
            <a:off x="3113640" y="3355560"/>
            <a:ext cx="4809240" cy="806040"/>
          </a:xfrm>
          <a:prstGeom prst="rect">
            <a:avLst/>
          </a:prstGeom>
          <a:noFill/>
          <a:ln w="0">
            <a:noFill/>
          </a:ln>
        </p:spPr>
      </p:pic>
      <p:pic>
        <p:nvPicPr>
          <p:cNvPr id="341" name="Picture 9" descr=""/>
          <p:cNvPicPr/>
          <p:nvPr/>
        </p:nvPicPr>
        <p:blipFill>
          <a:blip r:embed="rId4"/>
          <a:stretch/>
        </p:blipFill>
        <p:spPr>
          <a:xfrm>
            <a:off x="2969640" y="5177160"/>
            <a:ext cx="3527640" cy="1005840"/>
          </a:xfrm>
          <a:prstGeom prst="rect">
            <a:avLst/>
          </a:prstGeom>
          <a:noFill/>
          <a:ln w="0">
            <a:noFill/>
          </a:ln>
        </p:spPr>
      </p:pic>
      <p:sp>
        <p:nvSpPr>
          <p:cNvPr id="342" name="TextBox 10"/>
          <p:cNvSpPr/>
          <p:nvPr/>
        </p:nvSpPr>
        <p:spPr>
          <a:xfrm>
            <a:off x="741240" y="3500640"/>
            <a:ext cx="170352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0246f2"/>
                </a:solidFill>
                <a:effectLst/>
                <a:uFillTx/>
                <a:latin typeface="Calibri"/>
              </a:rPr>
              <a:t>Real Model</a:t>
            </a:r>
            <a:endParaRPr b="0" lang="en-US" sz="1800" strike="noStrike" u="none">
              <a:solidFill>
                <a:srgbClr val="000000"/>
              </a:solidFill>
              <a:effectLst/>
              <a:uFillTx/>
              <a:latin typeface="Arial"/>
            </a:endParaRPr>
          </a:p>
        </p:txBody>
      </p:sp>
      <p:sp>
        <p:nvSpPr>
          <p:cNvPr id="343" name="TextBox 12"/>
          <p:cNvSpPr/>
          <p:nvPr/>
        </p:nvSpPr>
        <p:spPr>
          <a:xfrm>
            <a:off x="687960" y="5502240"/>
            <a:ext cx="20152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0246f2"/>
                </a:solidFill>
                <a:effectLst/>
                <a:uFillTx/>
                <a:latin typeface="Calibri"/>
              </a:rPr>
              <a:t>Estimate Model</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45" name="PlaceHolder 2"/>
          <p:cNvSpPr>
            <a:spLocks noGrp="1"/>
          </p:cNvSpPr>
          <p:nvPr>
            <p:ph/>
          </p:nvPr>
        </p:nvSpPr>
        <p:spPr>
          <a:xfrm>
            <a:off x="687960" y="184860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rgbClr val="ff0000"/>
                </a:solidFill>
                <a:effectLst/>
                <a:uFillTx/>
                <a:latin typeface="Calibri"/>
              </a:rPr>
              <a:t>Note</a:t>
            </a:r>
            <a:r>
              <a:rPr b="1" lang="en-US" sz="2100" strike="noStrike" u="none">
                <a:solidFill>
                  <a:schemeClr val="dk1"/>
                </a:solidFill>
                <a:effectLst/>
                <a:uFillTx/>
                <a:latin typeface="Calibri"/>
              </a:rPr>
              <a:t>: Reducible vs Irreducible Error</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rgbClr val="000000"/>
                </a:solidFill>
                <a:effectLst/>
                <a:uFillTx/>
                <a:latin typeface="Calibri"/>
              </a:rPr>
              <a:t>Note that the accuracy of the model depends on two distinct components, which are referred to as reducible and irreducible error.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ffc000"/>
                </a:solidFill>
                <a:effectLst/>
                <a:uFillTx/>
                <a:latin typeface="Calibri"/>
              </a:rPr>
              <a:t>Reducible error</a:t>
            </a:r>
            <a:r>
              <a:rPr b="0" lang="en-US" sz="2100" strike="noStrike" u="none">
                <a:solidFill>
                  <a:schemeClr val="dk1"/>
                </a:solidFill>
                <a:effectLst/>
                <a:uFillTx/>
                <a:latin typeface="Calibri"/>
              </a:rPr>
              <a:t>,   </a:t>
            </a:r>
            <a:r>
              <a:rPr b="0" lang="en-US" sz="2100" strike="noStrike" u="none">
                <a:solidFill>
                  <a:schemeClr val="dk1"/>
                </a:solidFill>
                <a:effectLst/>
                <a:uFillTx/>
                <a:latin typeface="Calibri"/>
                <a:ea typeface="Calibri"/>
              </a:rPr>
              <a:t> will not be a perfect estimate for  , and this inaccuracy will introduce some error. This error is reducible because one can potentially improve the accuracy of     by using the most appropriate statistical learning technique to estimate    .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ff0000"/>
                </a:solidFill>
                <a:effectLst/>
                <a:uFillTx/>
                <a:latin typeface="Calibri"/>
                <a:ea typeface="Calibri"/>
              </a:rPr>
              <a:t>Irreducible error</a:t>
            </a:r>
            <a:r>
              <a:rPr b="0" lang="en-US" sz="2100" strike="noStrike" u="none">
                <a:solidFill>
                  <a:schemeClr val="dk1"/>
                </a:solidFill>
                <a:effectLst/>
                <a:uFillTx/>
                <a:latin typeface="Calibri"/>
                <a:ea typeface="Calibri"/>
              </a:rPr>
              <a:t>, Y is also a function of     , which, by definition, cannot be predicted using only . Therefore, variability associated with    also affects the accuracy of the estimates of Y. This is known as the irreducible error, because no matter how well    is estimated, it cannot reduce the error introduced by    .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p:txBody>
      </p:sp>
      <p:sp>
        <p:nvSpPr>
          <p:cNvPr id="346" name="PlaceHolder 3"/>
          <p:cNvSpPr>
            <a:spLocks noGrp="1"/>
          </p:cNvSpPr>
          <p:nvPr>
            <p:ph type="ftr" idx="95"/>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47"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348" name="Picture 10" descr=""/>
          <p:cNvPicPr/>
          <p:nvPr/>
        </p:nvPicPr>
        <p:blipFill>
          <a:blip r:embed="rId3"/>
          <a:stretch/>
        </p:blipFill>
        <p:spPr>
          <a:xfrm>
            <a:off x="3501720" y="5274000"/>
            <a:ext cx="4809240" cy="806040"/>
          </a:xfrm>
          <a:prstGeom prst="rect">
            <a:avLst/>
          </a:prstGeom>
          <a:noFill/>
          <a:ln w="0">
            <a:noFill/>
          </a:ln>
        </p:spPr>
      </p:pic>
      <p:sp>
        <p:nvSpPr>
          <p:cNvPr id="349" name="Rectangle 13"/>
          <p:cNvSpPr/>
          <p:nvPr/>
        </p:nvSpPr>
        <p:spPr>
          <a:xfrm>
            <a:off x="5061960" y="5117040"/>
            <a:ext cx="1980000" cy="110016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c000"/>
              </a:solidFill>
              <a:effectLst/>
              <a:uFillTx/>
              <a:latin typeface="Calibri"/>
            </a:endParaRPr>
          </a:p>
        </p:txBody>
      </p:sp>
      <p:sp>
        <p:nvSpPr>
          <p:cNvPr id="350" name="TextBox 10"/>
          <p:cNvSpPr/>
          <p:nvPr/>
        </p:nvSpPr>
        <p:spPr>
          <a:xfrm>
            <a:off x="1580400" y="5488200"/>
            <a:ext cx="170352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0246f2"/>
                </a:solidFill>
                <a:effectLst/>
                <a:uFillTx/>
                <a:latin typeface="Calibri"/>
              </a:rPr>
              <a:t>Real Model</a:t>
            </a:r>
            <a:endParaRPr b="0" lang="en-US" sz="1800" strike="noStrike" u="none">
              <a:solidFill>
                <a:srgbClr val="000000"/>
              </a:solidFill>
              <a:effectLst/>
              <a:uFillTx/>
              <a:latin typeface="Arial"/>
            </a:endParaRPr>
          </a:p>
        </p:txBody>
      </p:sp>
      <p:sp>
        <p:nvSpPr>
          <p:cNvPr id="351" name="Rectangle 3"/>
          <p:cNvSpPr/>
          <p:nvPr/>
        </p:nvSpPr>
        <p:spPr>
          <a:xfrm>
            <a:off x="7880040" y="5260680"/>
            <a:ext cx="599760" cy="8269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c000"/>
              </a:solidFill>
              <a:effectLst/>
              <a:uFillTx/>
              <a:latin typeface="Calibri"/>
            </a:endParaRPr>
          </a:p>
        </p:txBody>
      </p:sp>
      <p:sp>
        <p:nvSpPr>
          <p:cNvPr id="352" name="TextBox 5"/>
          <p:cNvSpPr/>
          <p:nvPr/>
        </p:nvSpPr>
        <p:spPr>
          <a:xfrm>
            <a:off x="5055120" y="6168240"/>
            <a:ext cx="179352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c000"/>
                </a:solidFill>
                <a:effectLst/>
                <a:uFillTx/>
                <a:latin typeface="Calibri"/>
              </a:rPr>
              <a:t>Reducible Error </a:t>
            </a:r>
            <a:endParaRPr b="0" lang="en-US" sz="1800" strike="noStrike" u="none">
              <a:solidFill>
                <a:srgbClr val="000000"/>
              </a:solidFill>
              <a:effectLst/>
              <a:uFillTx/>
              <a:latin typeface="Arial"/>
            </a:endParaRPr>
          </a:p>
        </p:txBody>
      </p:sp>
      <p:sp>
        <p:nvSpPr>
          <p:cNvPr id="353" name="TextBox 9"/>
          <p:cNvSpPr/>
          <p:nvPr/>
        </p:nvSpPr>
        <p:spPr>
          <a:xfrm>
            <a:off x="7239600" y="6167160"/>
            <a:ext cx="189432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Irreducible error</a:t>
            </a:r>
            <a:endParaRPr b="0" lang="en-US" sz="1800" strike="noStrike" u="none">
              <a:solidFill>
                <a:srgbClr val="000000"/>
              </a:solidFill>
              <a:effectLst/>
              <a:uFillTx/>
              <a:latin typeface="Arial"/>
            </a:endParaRPr>
          </a:p>
        </p:txBody>
      </p:sp>
      <p:pic>
        <p:nvPicPr>
          <p:cNvPr id="354" name="Picture 17" descr=""/>
          <p:cNvPicPr/>
          <p:nvPr/>
        </p:nvPicPr>
        <p:blipFill>
          <a:blip r:embed="rId4"/>
          <a:stretch/>
        </p:blipFill>
        <p:spPr>
          <a:xfrm>
            <a:off x="2589840" y="2939760"/>
            <a:ext cx="167760" cy="345240"/>
          </a:xfrm>
          <a:prstGeom prst="rect">
            <a:avLst/>
          </a:prstGeom>
          <a:noFill/>
          <a:ln w="0">
            <a:noFill/>
          </a:ln>
        </p:spPr>
      </p:pic>
      <p:pic>
        <p:nvPicPr>
          <p:cNvPr id="355" name="Picture 18" descr=""/>
          <p:cNvPicPr/>
          <p:nvPr/>
        </p:nvPicPr>
        <p:blipFill>
          <a:blip r:embed="rId5"/>
          <a:stretch/>
        </p:blipFill>
        <p:spPr>
          <a:xfrm>
            <a:off x="6327000" y="2994840"/>
            <a:ext cx="160560" cy="279000"/>
          </a:xfrm>
          <a:prstGeom prst="rect">
            <a:avLst/>
          </a:prstGeom>
          <a:noFill/>
          <a:ln w="0">
            <a:noFill/>
          </a:ln>
        </p:spPr>
      </p:pic>
      <p:pic>
        <p:nvPicPr>
          <p:cNvPr id="356" name="Picture 17" descr=""/>
          <p:cNvPicPr/>
          <p:nvPr/>
        </p:nvPicPr>
        <p:blipFill>
          <a:blip r:embed="rId6"/>
          <a:stretch/>
        </p:blipFill>
        <p:spPr>
          <a:xfrm>
            <a:off x="9574920" y="3286080"/>
            <a:ext cx="167760" cy="345240"/>
          </a:xfrm>
          <a:prstGeom prst="rect">
            <a:avLst/>
          </a:prstGeom>
          <a:noFill/>
          <a:ln w="0">
            <a:noFill/>
          </a:ln>
        </p:spPr>
      </p:pic>
      <p:pic>
        <p:nvPicPr>
          <p:cNvPr id="357" name="Picture 18" descr=""/>
          <p:cNvPicPr/>
          <p:nvPr/>
        </p:nvPicPr>
        <p:blipFill>
          <a:blip r:embed="rId7"/>
          <a:stretch/>
        </p:blipFill>
        <p:spPr>
          <a:xfrm>
            <a:off x="7597080" y="3629880"/>
            <a:ext cx="160560" cy="279000"/>
          </a:xfrm>
          <a:prstGeom prst="rect">
            <a:avLst/>
          </a:prstGeom>
          <a:noFill/>
          <a:ln w="0">
            <a:noFill/>
          </a:ln>
        </p:spPr>
      </p:pic>
      <p:pic>
        <p:nvPicPr>
          <p:cNvPr id="358" name="Picture 21" descr=""/>
          <p:cNvPicPr/>
          <p:nvPr/>
        </p:nvPicPr>
        <p:blipFill>
          <a:blip r:embed="rId8"/>
          <a:stretch/>
        </p:blipFill>
        <p:spPr>
          <a:xfrm>
            <a:off x="5064840" y="4086000"/>
            <a:ext cx="156960" cy="186480"/>
          </a:xfrm>
          <a:prstGeom prst="rect">
            <a:avLst/>
          </a:prstGeom>
          <a:noFill/>
          <a:ln w="0">
            <a:noFill/>
          </a:ln>
        </p:spPr>
      </p:pic>
      <p:pic>
        <p:nvPicPr>
          <p:cNvPr id="359" name="Picture 21" descr=""/>
          <p:cNvPicPr/>
          <p:nvPr/>
        </p:nvPicPr>
        <p:blipFill>
          <a:blip r:embed="rId9"/>
          <a:stretch/>
        </p:blipFill>
        <p:spPr>
          <a:xfrm>
            <a:off x="4914720" y="4409280"/>
            <a:ext cx="156960" cy="186480"/>
          </a:xfrm>
          <a:prstGeom prst="rect">
            <a:avLst/>
          </a:prstGeom>
          <a:noFill/>
          <a:ln w="0">
            <a:noFill/>
          </a:ln>
        </p:spPr>
      </p:pic>
      <p:pic>
        <p:nvPicPr>
          <p:cNvPr id="360" name="Picture 21" descr=""/>
          <p:cNvPicPr/>
          <p:nvPr/>
        </p:nvPicPr>
        <p:blipFill>
          <a:blip r:embed="rId10"/>
          <a:stretch/>
        </p:blipFill>
        <p:spPr>
          <a:xfrm>
            <a:off x="2975040" y="4986360"/>
            <a:ext cx="156960" cy="186480"/>
          </a:xfrm>
          <a:prstGeom prst="rect">
            <a:avLst/>
          </a:prstGeom>
          <a:noFill/>
          <a:ln w="0">
            <a:noFill/>
          </a:ln>
        </p:spPr>
      </p:pic>
      <p:pic>
        <p:nvPicPr>
          <p:cNvPr id="361" name="Picture 18" descr=""/>
          <p:cNvPicPr/>
          <p:nvPr/>
        </p:nvPicPr>
        <p:blipFill>
          <a:blip r:embed="rId11"/>
          <a:stretch/>
        </p:blipFill>
        <p:spPr>
          <a:xfrm>
            <a:off x="7239240" y="4599720"/>
            <a:ext cx="160560" cy="279000"/>
          </a:xfrm>
          <a:prstGeom prst="rect">
            <a:avLst/>
          </a:prstGeom>
          <a:noFill/>
          <a:ln w="0">
            <a:noFill/>
          </a:ln>
        </p:spPr>
      </p:pic>
      <p:pic>
        <p:nvPicPr>
          <p:cNvPr id="362" name="Picture 18" descr=""/>
          <p:cNvPicPr/>
          <p:nvPr/>
        </p:nvPicPr>
        <p:blipFill>
          <a:blip r:embed="rId12"/>
          <a:stretch/>
        </p:blipFill>
        <p:spPr>
          <a:xfrm>
            <a:off x="681480" y="4357080"/>
            <a:ext cx="160560" cy="27900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64" name="PlaceHolder 2"/>
          <p:cNvSpPr>
            <a:spLocks noGrp="1"/>
          </p:cNvSpPr>
          <p:nvPr>
            <p:ph/>
          </p:nvPr>
        </p:nvSpPr>
        <p:spPr>
          <a:xfrm>
            <a:off x="687960" y="184860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rgbClr val="ff0000"/>
                </a:solidFill>
                <a:effectLst/>
                <a:uFillTx/>
                <a:latin typeface="Calibri"/>
              </a:rPr>
              <a:t>Note</a:t>
            </a:r>
            <a:r>
              <a:rPr b="1" lang="en-US" sz="2100" strike="noStrike" u="none">
                <a:solidFill>
                  <a:schemeClr val="dk1"/>
                </a:solidFill>
                <a:effectLst/>
                <a:uFillTx/>
                <a:latin typeface="Calibri"/>
              </a:rPr>
              <a:t>: Reducible vs Irreducible Error</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65" name="PlaceHolder 3"/>
          <p:cNvSpPr>
            <a:spLocks noGrp="1"/>
          </p:cNvSpPr>
          <p:nvPr>
            <p:ph type="ftr" idx="96"/>
          </p:nvPr>
        </p:nvSpPr>
        <p:spPr>
          <a:xfrm>
            <a:off x="61920" y="6602400"/>
            <a:ext cx="12055680" cy="2494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66"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367" name="Picture 10" descr=""/>
          <p:cNvPicPr/>
          <p:nvPr/>
        </p:nvPicPr>
        <p:blipFill>
          <a:blip r:embed="rId3"/>
          <a:stretch/>
        </p:blipFill>
        <p:spPr>
          <a:xfrm>
            <a:off x="931680" y="2547360"/>
            <a:ext cx="4809240" cy="806040"/>
          </a:xfrm>
          <a:prstGeom prst="rect">
            <a:avLst/>
          </a:prstGeom>
          <a:noFill/>
          <a:ln w="0">
            <a:noFill/>
          </a:ln>
        </p:spPr>
      </p:pic>
      <p:sp>
        <p:nvSpPr>
          <p:cNvPr id="368" name="Rectangle 13"/>
          <p:cNvSpPr/>
          <p:nvPr/>
        </p:nvSpPr>
        <p:spPr>
          <a:xfrm>
            <a:off x="691560" y="4525560"/>
            <a:ext cx="3924720" cy="110772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c000"/>
              </a:solidFill>
              <a:effectLst/>
              <a:uFillTx/>
              <a:latin typeface="Calibri"/>
            </a:endParaRPr>
          </a:p>
        </p:txBody>
      </p:sp>
      <p:pic>
        <p:nvPicPr>
          <p:cNvPr id="369" name="Picture 9" descr=""/>
          <p:cNvPicPr/>
          <p:nvPr/>
        </p:nvPicPr>
        <p:blipFill>
          <a:blip r:embed="rId4"/>
          <a:stretch/>
        </p:blipFill>
        <p:spPr>
          <a:xfrm>
            <a:off x="925920" y="3433680"/>
            <a:ext cx="3527640" cy="1005840"/>
          </a:xfrm>
          <a:prstGeom prst="rect">
            <a:avLst/>
          </a:prstGeom>
          <a:noFill/>
          <a:ln w="0">
            <a:noFill/>
          </a:ln>
        </p:spPr>
      </p:pic>
      <p:pic>
        <p:nvPicPr>
          <p:cNvPr id="370" name="Picture 10" descr=""/>
          <p:cNvPicPr/>
          <p:nvPr/>
        </p:nvPicPr>
        <p:blipFill>
          <a:blip r:embed="rId5"/>
          <a:stretch/>
        </p:blipFill>
        <p:spPr>
          <a:xfrm>
            <a:off x="925920" y="4616640"/>
            <a:ext cx="3516120" cy="937800"/>
          </a:xfrm>
          <a:prstGeom prst="rect">
            <a:avLst/>
          </a:prstGeom>
          <a:noFill/>
          <a:ln w="0">
            <a:noFill/>
          </a:ln>
        </p:spPr>
      </p:pic>
      <p:sp>
        <p:nvSpPr>
          <p:cNvPr id="371" name="TextBox 3"/>
          <p:cNvSpPr/>
          <p:nvPr/>
        </p:nvSpPr>
        <p:spPr>
          <a:xfrm>
            <a:off x="4793760" y="3512160"/>
            <a:ext cx="6771960" cy="19382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000" strike="noStrike" u="none">
                <a:solidFill>
                  <a:schemeClr val="dk1"/>
                </a:solidFill>
                <a:effectLst/>
                <a:uFillTx/>
                <a:latin typeface="Calibri"/>
                <a:ea typeface="Calibri"/>
              </a:rPr>
              <a:t>However, even if it were possible to form a perfect estimate for f, so that our estimated response took the form Yˆ = f(X), our prediction would still have some error in it, because Y depends on both f (X) and e, since there is no way to account for e (irreducible error), we settle for a model that achieves the lowest reducible error. </a:t>
            </a:r>
            <a:endParaRPr b="0" lang="en-US" sz="2000" strike="noStrike" u="none">
              <a:solidFill>
                <a:srgbClr val="000000"/>
              </a:solidFill>
              <a:effectLst/>
              <a:uFillTx/>
              <a:latin typeface="Arial"/>
            </a:endParaRPr>
          </a:p>
        </p:txBody>
      </p:sp>
      <p:sp>
        <p:nvSpPr>
          <p:cNvPr id="372" name="TextBox 5"/>
          <p:cNvSpPr/>
          <p:nvPr/>
        </p:nvSpPr>
        <p:spPr>
          <a:xfrm>
            <a:off x="579600" y="5590440"/>
            <a:ext cx="3792960" cy="6454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c000"/>
                </a:solidFill>
                <a:effectLst/>
                <a:uFillTx/>
                <a:latin typeface="Calibri"/>
              </a:rPr>
              <a:t>Best Achievable Statistical Model, still has some error.</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7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rgbClr val="ff0000"/>
                </a:solidFill>
                <a:effectLst/>
                <a:uFillTx/>
                <a:latin typeface="Calibri"/>
                <a:ea typeface="Calibri"/>
              </a:rPr>
              <a:t>Note</a:t>
            </a:r>
            <a:r>
              <a:rPr b="1" lang="en-US" sz="2100" strike="noStrike" u="none">
                <a:solidFill>
                  <a:schemeClr val="dk1"/>
                </a:solidFill>
                <a:effectLst/>
                <a:uFillTx/>
                <a:latin typeface="Calibri"/>
                <a:ea typeface="Calibri"/>
              </a:rPr>
              <a:t>: Reducible vs Irreducible Error (</a:t>
            </a:r>
            <a:r>
              <a:rPr b="0" i="1" lang="en-US" sz="2100" strike="noStrike" u="none">
                <a:solidFill>
                  <a:schemeClr val="dk1"/>
                </a:solidFill>
                <a:effectLst/>
                <a:uFillTx/>
                <a:latin typeface="Calibri"/>
                <a:ea typeface="Calibri"/>
              </a:rPr>
              <a:t>for "math lovers"</a:t>
            </a:r>
            <a:r>
              <a:rPr b="1"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75" name="PlaceHolder 3"/>
          <p:cNvSpPr>
            <a:spLocks noGrp="1"/>
          </p:cNvSpPr>
          <p:nvPr>
            <p:ph type="ftr" idx="97"/>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76"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
        <p:nvSpPr>
          <p:cNvPr id="377" name="TextBox 6"/>
          <p:cNvSpPr/>
          <p:nvPr/>
        </p:nvSpPr>
        <p:spPr>
          <a:xfrm>
            <a:off x="830880" y="5423400"/>
            <a:ext cx="3662640" cy="37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3"/>
              </a:rPr>
              <a:t>An Intro to Statistical Learning</a:t>
            </a:r>
            <a:endParaRPr b="0" lang="en-US" sz="1800" strike="noStrike" u="none">
              <a:solidFill>
                <a:srgbClr val="000000"/>
              </a:solidFill>
              <a:effectLst/>
              <a:uFillTx/>
              <a:latin typeface="Arial"/>
            </a:endParaRPr>
          </a:p>
        </p:txBody>
      </p:sp>
      <p:pic>
        <p:nvPicPr>
          <p:cNvPr id="378" name="Picture 5" descr="Text, letter&#10;&#10;Description automatically generated"/>
          <p:cNvPicPr/>
          <p:nvPr/>
        </p:nvPicPr>
        <p:blipFill>
          <a:blip r:embed="rId4"/>
          <a:stretch/>
        </p:blipFill>
        <p:spPr>
          <a:xfrm>
            <a:off x="833760" y="2772360"/>
            <a:ext cx="10108440" cy="269820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8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Statistical Learning</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1" lang="en-US" sz="2100" strike="noStrike" u="none">
                <a:solidFill>
                  <a:schemeClr val="dk1"/>
                </a:solidFill>
                <a:effectLst/>
                <a:uFillTx/>
                <a:latin typeface="Calibri"/>
              </a:rPr>
              <a:t>"</a:t>
            </a:r>
            <a:r>
              <a:rPr b="1" i="1" lang="en-US" sz="2100" strike="noStrike" u="none">
                <a:solidFill>
                  <a:srgbClr val="0246f2"/>
                </a:solidFill>
                <a:effectLst/>
                <a:uFillTx/>
                <a:latin typeface="Calibri"/>
                <a:ea typeface="Calibri"/>
              </a:rPr>
              <a:t>In essence, statistical learning (a.k.a. statistical modeling) refers to a set of approaches for estimating f </a:t>
            </a:r>
            <a:r>
              <a:rPr b="1" i="1" lang="en-US" sz="2100" strike="noStrike" u="none">
                <a:solidFill>
                  <a:schemeClr val="dk1">
                    <a:lumMod val="95000"/>
                    <a:lumOff val="5000"/>
                  </a:schemeClr>
                </a:solidFill>
                <a:effectLst/>
                <a:uFillTx/>
                <a:latin typeface="Calibri"/>
                <a:ea typeface="Calibri"/>
              </a:rPr>
              <a:t>(</a:t>
            </a:r>
            <a:r>
              <a:rPr b="1" lang="en-US" sz="2100" strike="noStrike" u="none">
                <a:solidFill>
                  <a:srgbClr val="ff0000"/>
                </a:solidFill>
                <a:effectLst/>
                <a:uFillTx/>
                <a:latin typeface="Calibri"/>
                <a:ea typeface="Calibri"/>
              </a:rPr>
              <a:t>with the aim of minimizing the reducible error</a:t>
            </a:r>
            <a:r>
              <a:rPr b="1" i="1" lang="en-US" sz="2100" strike="noStrike" u="none">
                <a:solidFill>
                  <a:schemeClr val="dk1">
                    <a:lumMod val="95000"/>
                    <a:lumOff val="5000"/>
                  </a:schemeClr>
                </a:solidFill>
                <a:effectLst/>
                <a:uFillTx/>
                <a:latin typeface="Calibri"/>
                <a:ea typeface="Calibri"/>
              </a:rPr>
              <a:t>)</a:t>
            </a:r>
            <a:r>
              <a:rPr b="1" i="1" lang="en-US" sz="2100" strike="noStrike" u="none">
                <a:solidFill>
                  <a:srgbClr val="0246f2"/>
                </a:solidFill>
                <a:effectLst/>
                <a:uFillTx/>
                <a:latin typeface="Calibri"/>
                <a:ea typeface="Calibri"/>
              </a:rPr>
              <a:t>.</a:t>
            </a:r>
            <a:r>
              <a:rPr b="0" lang="en-US" sz="2100" strike="noStrike" u="none">
                <a:solidFill>
                  <a:srgbClr val="000000"/>
                </a:solidFill>
                <a:effectLst/>
                <a:uFillTx/>
                <a:latin typeface="Calibri"/>
                <a:ea typeface="Calibri"/>
              </a:rPr>
              <a:t>"</a:t>
            </a:r>
            <a:r>
              <a:rPr b="0" lang="en-US" sz="2100" strike="noStrike" u="none">
                <a:solidFill>
                  <a:schemeClr val="dk1"/>
                </a:solidFill>
                <a:effectLst/>
                <a:uFillTx/>
                <a:latin typeface="Calibri"/>
                <a:ea typeface="Calibri"/>
              </a:rPr>
              <a:t> ISLR</a:t>
            </a:r>
            <a:endParaRPr b="0" lang="en-US" sz="2100" strike="noStrike" u="none">
              <a:solidFill>
                <a:srgbClr val="000000"/>
              </a:solidFill>
              <a:effectLst/>
              <a:uFillTx/>
              <a:latin typeface="Arial"/>
            </a:endParaRPr>
          </a:p>
        </p:txBody>
      </p:sp>
      <p:sp>
        <p:nvSpPr>
          <p:cNvPr id="381" name="PlaceHolder 3"/>
          <p:cNvSpPr>
            <a:spLocks noGrp="1"/>
          </p:cNvSpPr>
          <p:nvPr>
            <p:ph type="ftr" idx="98"/>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82"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
        <p:nvSpPr>
          <p:cNvPr id="383" name="TextBox 6"/>
          <p:cNvSpPr/>
          <p:nvPr/>
        </p:nvSpPr>
        <p:spPr>
          <a:xfrm>
            <a:off x="1004040" y="5400360"/>
            <a:ext cx="3662640" cy="3726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t>
            </a:r>
            <a:r>
              <a:rPr b="0" i="1" lang="en-US" sz="1800" strike="noStrike" u="sng">
                <a:solidFill>
                  <a:schemeClr val="lt1">
                    <a:lumMod val="50000"/>
                  </a:schemeClr>
                </a:solidFill>
                <a:effectLst/>
                <a:uFillTx/>
                <a:latin typeface="Calibri"/>
                <a:hlinkClick r:id="rId3"/>
              </a:rPr>
              <a:t>An Intro to Statistical Learning</a:t>
            </a:r>
            <a:endParaRPr b="0" lang="en-US" sz="1800" strike="noStrike" u="none">
              <a:solidFill>
                <a:srgbClr val="000000"/>
              </a:solidFill>
              <a:effectLst/>
              <a:uFillTx/>
              <a:latin typeface="Arial"/>
            </a:endParaRPr>
          </a:p>
        </p:txBody>
      </p:sp>
      <p:pic>
        <p:nvPicPr>
          <p:cNvPr id="384" name="Picture 10" descr=""/>
          <p:cNvPicPr/>
          <p:nvPr/>
        </p:nvPicPr>
        <p:blipFill>
          <a:blip r:embed="rId4"/>
          <a:stretch/>
        </p:blipFill>
        <p:spPr>
          <a:xfrm>
            <a:off x="3102120" y="3771360"/>
            <a:ext cx="4809240" cy="806040"/>
          </a:xfrm>
          <a:prstGeom prst="rect">
            <a:avLst/>
          </a:prstGeom>
          <a:noFill/>
          <a:ln w="0">
            <a:noFill/>
          </a:ln>
        </p:spPr>
      </p:pic>
      <p:sp>
        <p:nvSpPr>
          <p:cNvPr id="385" name="Rectangle 13"/>
          <p:cNvSpPr/>
          <p:nvPr/>
        </p:nvSpPr>
        <p:spPr>
          <a:xfrm>
            <a:off x="4709160" y="3636720"/>
            <a:ext cx="1927440" cy="109620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87" name="PlaceHolder 2"/>
          <p:cNvSpPr>
            <a:spLocks noGrp="1"/>
          </p:cNvSpPr>
          <p:nvPr>
            <p:ph/>
          </p:nvPr>
        </p:nvSpPr>
        <p:spPr>
          <a:xfrm>
            <a:off x="838080" y="1825560"/>
            <a:ext cx="10653480" cy="4350600"/>
          </a:xfrm>
          <a:prstGeom prst="rect">
            <a:avLst/>
          </a:prstGeom>
          <a:noFill/>
          <a:ln w="0">
            <a:noFill/>
          </a:ln>
        </p:spPr>
        <p:txBody>
          <a:bodyPr lIns="91440" rIns="91440" tIns="45720" bIns="45720" anchor="t">
            <a:normAutofit lnSpcReduction="9999"/>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Why Use Statistical Models (i.e. estimate f)?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One can use statistical models in many different settings, whatever the case they all share</a:t>
            </a:r>
            <a:r>
              <a:rPr b="0" i="1" lang="en-US" sz="2100" strike="noStrike" u="none">
                <a:solidFill>
                  <a:schemeClr val="dk1"/>
                </a:solidFill>
                <a:effectLst/>
                <a:uFillTx/>
                <a:latin typeface="Calibri"/>
                <a:ea typeface="Calibri"/>
              </a:rPr>
              <a:t> the pursuit of a model that tries to accurately approximate some aspects of reality.</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Such models are subsequently used for: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Inference</a:t>
            </a:r>
            <a:r>
              <a:rPr b="0" lang="en-US" sz="2100" strike="noStrike" u="none">
                <a:solidFill>
                  <a:schemeClr val="dk1"/>
                </a:solidFill>
                <a:effectLst/>
                <a:uFillTx/>
                <a:latin typeface="Calibri"/>
                <a:ea typeface="Calibri"/>
              </a:rPr>
              <a:t>, the most common purpose of a statistical model is to learn something about reality by drawing inferences from data - possibly with the ulterior goal of making an informed practical decision.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Prediction</a:t>
            </a:r>
            <a:r>
              <a:rPr b="0" lang="en-US" sz="2100" strike="noStrike" u="none">
                <a:solidFill>
                  <a:schemeClr val="dk1"/>
                </a:solidFill>
                <a:effectLst/>
                <a:uFillTx/>
                <a:latin typeface="Calibri"/>
                <a:ea typeface="Calibri"/>
              </a:rPr>
              <a:t>, to make predictions about unknown events (future, present or past unknowns).In this setting, f() is often treated as a black box, in the sense that one is not typically concerned with the exact form of it, provided that it yields accurate predictions for Y.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Model comparison,</a:t>
            </a:r>
            <a:r>
              <a:rPr b="0" lang="en-US" sz="2100" strike="noStrike" u="none">
                <a:solidFill>
                  <a:schemeClr val="dk1"/>
                </a:solidFill>
                <a:effectLst/>
                <a:uFillTx/>
                <a:latin typeface="Calibri"/>
                <a:ea typeface="Calibri"/>
              </a:rPr>
              <a:t> sometimes one runs different models and runs them against a particular benchmark (i.e. error metric), in order to identify the best performing model, where best is one with a lower error, or one with better inferential properties.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88" name="PlaceHolder 3"/>
          <p:cNvSpPr>
            <a:spLocks noGrp="1"/>
          </p:cNvSpPr>
          <p:nvPr>
            <p:ph type="ftr" idx="99"/>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Statistical models &lt;</a:t>
            </a:r>
            <a:r>
              <a:rPr b="0" lang="en-US" sz="1200" strike="noStrike" u="sng">
                <a:solidFill>
                  <a:schemeClr val="dk1">
                    <a:tint val="75000"/>
                  </a:schemeClr>
                </a:solidFill>
                <a:effectLst/>
                <a:uFillTx/>
                <a:latin typeface="Calibri"/>
                <a:hlinkClick r:id="rId1"/>
              </a:rPr>
              <a:t>https://michael-franke.github.io/intro-data-analysis/Chap-03-03-models-general.html</a:t>
            </a:r>
            <a:r>
              <a:rPr b="0" lang="en-US" sz="1200" strike="noStrike" u="none">
                <a:solidFill>
                  <a:schemeClr val="dk1">
                    <a:tint val="75000"/>
                  </a:schemeClr>
                </a:solidFill>
                <a:effectLst/>
                <a:uFillTx/>
                <a:latin typeface="Calibri"/>
              </a:rPr>
              <a:t>&gt;</a:t>
            </a:r>
            <a:endParaRPr b="0" lang="en-US" sz="1200" strike="noStrike" u="none">
              <a:solidFill>
                <a:srgbClr val="000000"/>
              </a:solidFill>
              <a:effectLst/>
              <a:uFillTx/>
              <a:latin typeface="Times New Roman"/>
            </a:endParaRPr>
          </a:p>
        </p:txBody>
      </p:sp>
      <p:pic>
        <p:nvPicPr>
          <p:cNvPr id="389"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31"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Model</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32" name="PlaceHolder 3"/>
          <p:cNvSpPr>
            <a:spLocks noGrp="1"/>
          </p:cNvSpPr>
          <p:nvPr>
            <p:ph type="ftr" idx="70"/>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Image Cred + Quote &lt;</a:t>
            </a:r>
            <a:r>
              <a:rPr b="0" lang="en-US" sz="1200" strike="noStrike" u="sng">
                <a:solidFill>
                  <a:schemeClr val="dk1">
                    <a:tint val="75000"/>
                  </a:schemeClr>
                </a:solidFill>
                <a:effectLst/>
                <a:uFillTx/>
                <a:latin typeface="Calibri"/>
                <a:ea typeface="Calibri"/>
                <a:hlinkClick r:id="rId1"/>
              </a:rPr>
              <a:t>https://en.wikipedia.org/wiki/All_models_are_wrong</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&lt; </a:t>
            </a:r>
            <a:r>
              <a:rPr b="0" lang="en-US" sz="1200" strike="noStrike" u="sng">
                <a:solidFill>
                  <a:schemeClr val="dk1">
                    <a:tint val="75000"/>
                  </a:schemeClr>
                </a:solidFill>
                <a:effectLst/>
                <a:uFillTx/>
                <a:latin typeface="Calibri"/>
                <a:ea typeface="Calibri"/>
                <a:hlinkClick r:id="rId2"/>
              </a:rPr>
              <a:t>https://stats.stackexchange.com/questions/57407/what-is-the-meaning-of-all-models-are-wrong-but-some-are-useful</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
        <p:nvSpPr>
          <p:cNvPr id="133" name="TextBox 5"/>
          <p:cNvSpPr/>
          <p:nvPr/>
        </p:nvSpPr>
        <p:spPr>
          <a:xfrm>
            <a:off x="3526560" y="2392560"/>
            <a:ext cx="8298000" cy="583920"/>
          </a:xfrm>
          <a:prstGeom prst="rect">
            <a:avLst/>
          </a:prstGeom>
          <a:solidFill>
            <a:schemeClr val="bg1"/>
          </a:solidFill>
          <a:ln w="0">
            <a:noFill/>
          </a:ln>
        </p:spPr>
        <p:style>
          <a:lnRef idx="0"/>
          <a:fillRef idx="0"/>
          <a:effectRef idx="0"/>
          <a:fontRef idx="minor"/>
        </p:style>
        <p:txBody>
          <a:bodyPr numCol="1" spcCol="0" horzOverflow="overflow" lIns="90000" rIns="90000" tIns="45000" bIns="45000" anchor="t">
            <a:spAutoFit/>
          </a:bodyPr>
          <a:p>
            <a:pPr algn="ctr" defTabSz="914400">
              <a:lnSpc>
                <a:spcPct val="100000"/>
              </a:lnSpc>
            </a:pPr>
            <a:r>
              <a:rPr b="0" lang="en-US" sz="3200" strike="noStrike" u="none">
                <a:solidFill>
                  <a:schemeClr val="dk1"/>
                </a:solidFill>
                <a:effectLst/>
                <a:uFillTx/>
                <a:latin typeface="Calibri"/>
              </a:rPr>
              <a:t>"</a:t>
            </a:r>
            <a:r>
              <a:rPr b="1" i="1" lang="en-US" sz="3200" strike="noStrike" u="none">
                <a:solidFill>
                  <a:srgbClr val="ff0000"/>
                </a:solidFill>
                <a:effectLst/>
                <a:uFillTx/>
                <a:latin typeface="Calibri"/>
              </a:rPr>
              <a:t>All Models are wrong, but some are useful</a:t>
            </a:r>
            <a:r>
              <a:rPr b="0" lang="en-US" sz="3200" strike="noStrike" u="none">
                <a:solidFill>
                  <a:srgbClr val="ff0000"/>
                </a:solidFill>
                <a:effectLst/>
                <a:uFillTx/>
                <a:latin typeface="Calibri"/>
              </a:rPr>
              <a:t>.</a:t>
            </a:r>
            <a:r>
              <a:rPr b="0" lang="en-US" sz="3200" strike="noStrike" u="none">
                <a:solidFill>
                  <a:srgbClr val="000000"/>
                </a:solidFill>
                <a:effectLst/>
                <a:uFillTx/>
                <a:latin typeface="Calibri"/>
              </a:rPr>
              <a:t>"</a:t>
            </a:r>
            <a:endParaRPr b="0" lang="en-US" sz="3200" strike="noStrike" u="none">
              <a:solidFill>
                <a:srgbClr val="000000"/>
              </a:solidFill>
              <a:effectLst/>
              <a:uFillTx/>
              <a:latin typeface="Arial"/>
            </a:endParaRPr>
          </a:p>
        </p:txBody>
      </p:sp>
      <p:sp>
        <p:nvSpPr>
          <p:cNvPr id="134" name="TextBox 6"/>
          <p:cNvSpPr/>
          <p:nvPr/>
        </p:nvSpPr>
        <p:spPr>
          <a:xfrm>
            <a:off x="4059720" y="2904120"/>
            <a:ext cx="7386480" cy="522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2800" strike="noStrike" u="none">
                <a:solidFill>
                  <a:schemeClr val="lt1">
                    <a:lumMod val="50000"/>
                  </a:schemeClr>
                </a:solidFill>
                <a:effectLst/>
                <a:uFillTx/>
                <a:latin typeface="Calibri"/>
              </a:rPr>
              <a:t>George E. P. Box, 1976/1987</a:t>
            </a:r>
            <a:endParaRPr b="0" lang="en-US" sz="2800" strike="noStrike" u="none">
              <a:solidFill>
                <a:srgbClr val="000000"/>
              </a:solidFill>
              <a:effectLst/>
              <a:uFillTx/>
              <a:latin typeface="Arial"/>
            </a:endParaRPr>
          </a:p>
        </p:txBody>
      </p:sp>
      <p:sp>
        <p:nvSpPr>
          <p:cNvPr id="135" name="TextBox 8"/>
          <p:cNvSpPr/>
          <p:nvPr/>
        </p:nvSpPr>
        <p:spPr>
          <a:xfrm>
            <a:off x="3604320" y="3662280"/>
            <a:ext cx="8215200" cy="26769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100" strike="noStrike" u="none">
                <a:solidFill>
                  <a:schemeClr val="dk1"/>
                </a:solidFill>
                <a:effectLst/>
                <a:uFillTx/>
                <a:latin typeface="Calibri"/>
              </a:rPr>
              <a:t>Even the most precise and accurate models fall short of representing the whole truth, for they omit burdensome details that would be too time consuming and almost impossible to sort out. Hence, every model (i.e. representation of the real world), is a mere approximation of such world and is bound to carry some error. Hence, a model can never be fully right, for it falls short of being 100% truthful, yet, its approximation can still yield usefulness into human affairs. The question one should pose is - "</a:t>
            </a:r>
            <a:r>
              <a:rPr b="0" i="1" lang="en-US" sz="2100" strike="noStrike" u="none">
                <a:solidFill>
                  <a:schemeClr val="dk1"/>
                </a:solidFill>
                <a:effectLst/>
                <a:uFillTx/>
                <a:latin typeface="Calibri"/>
              </a:rPr>
              <a:t>how far away from the truth does it have to be not be useful anymore?</a:t>
            </a:r>
            <a:r>
              <a:rPr b="0" lang="en-US" sz="2100" strike="noStrike" u="none">
                <a:solidFill>
                  <a:schemeClr val="dk1"/>
                </a:solidFill>
                <a:effectLst/>
                <a:uFillTx/>
                <a:latin typeface="Calibri"/>
              </a:rPr>
              <a:t>" </a:t>
            </a:r>
            <a:endParaRPr b="0" lang="en-US" sz="2100" strike="noStrike" u="none">
              <a:solidFill>
                <a:srgbClr val="000000"/>
              </a:solidFill>
              <a:effectLst/>
              <a:uFillTx/>
              <a:latin typeface="Arial"/>
            </a:endParaRPr>
          </a:p>
        </p:txBody>
      </p:sp>
      <p:pic>
        <p:nvPicPr>
          <p:cNvPr id="136" name="Picture 13" descr="A picture containing person, person, glasses, wearing&#10;&#10;Description automatically generated"/>
          <p:cNvPicPr/>
          <p:nvPr/>
        </p:nvPicPr>
        <p:blipFill>
          <a:blip r:embed="rId3"/>
          <a:stretch/>
        </p:blipFill>
        <p:spPr>
          <a:xfrm>
            <a:off x="836280" y="2387520"/>
            <a:ext cx="2425320" cy="3652200"/>
          </a:xfrm>
          <a:prstGeom prst="rect">
            <a:avLst/>
          </a:prstGeom>
          <a:noFill/>
          <a:ln w="0">
            <a:noFill/>
          </a:ln>
        </p:spPr>
      </p:pic>
      <p:pic>
        <p:nvPicPr>
          <p:cNvPr id="137" name="Picture 9" descr="A picture containing text, device&#10;&#10;Description automatically generated"/>
          <p:cNvPicPr/>
          <p:nvPr/>
        </p:nvPicPr>
        <p:blipFill>
          <a:blip r:embed="rId4"/>
          <a:stretch/>
        </p:blipFill>
        <p:spPr>
          <a:xfrm>
            <a:off x="7703280" y="363240"/>
            <a:ext cx="3656880" cy="1087920"/>
          </a:xfrm>
          <a:prstGeom prst="rect">
            <a:avLst/>
          </a:prstGeom>
          <a:noFill/>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91"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lnSpcReduction="9999"/>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Types of Statistical</a:t>
            </a:r>
            <a:r>
              <a:rPr b="1" lang="en-US" sz="2100" strike="noStrike" u="none">
                <a:solidFill>
                  <a:srgbClr val="000000"/>
                </a:solidFill>
                <a:effectLst/>
                <a:uFillTx/>
                <a:latin typeface="Calibri"/>
                <a:ea typeface="Calibri"/>
              </a:rPr>
              <a:t> </a:t>
            </a:r>
            <a:r>
              <a:rPr b="1" lang="en-US" sz="2100" strike="noStrike" u="none">
                <a:solidFill>
                  <a:schemeClr val="dk1"/>
                </a:solidFill>
                <a:effectLst/>
                <a:uFillTx/>
                <a:latin typeface="Calibri"/>
                <a:ea typeface="Calibri"/>
              </a:rPr>
              <a:t>Models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There are many statistical models, far too many to enumerate on two hands or on a couple pages, yet, most of them fall under two major categories: </a:t>
            </a:r>
            <a:r>
              <a:rPr b="1" i="1" lang="en-US" sz="2100" strike="noStrike" u="none">
                <a:solidFill>
                  <a:srgbClr val="0246f2"/>
                </a:solidFill>
                <a:effectLst/>
                <a:uFillTx/>
                <a:latin typeface="Calibri"/>
                <a:ea typeface="Calibri"/>
              </a:rPr>
              <a:t>parametric </a:t>
            </a:r>
            <a:r>
              <a:rPr b="0" lang="en-US" sz="2100" strike="noStrike" u="none">
                <a:solidFill>
                  <a:schemeClr val="dk1"/>
                </a:solidFill>
                <a:effectLst/>
                <a:uFillTx/>
                <a:latin typeface="Calibri"/>
                <a:ea typeface="Calibri"/>
              </a:rPr>
              <a:t>&amp;</a:t>
            </a:r>
            <a:r>
              <a:rPr b="1" i="1" lang="en-US" sz="2100" strike="noStrike" u="none">
                <a:solidFill>
                  <a:srgbClr val="0246f2"/>
                </a:solidFill>
                <a:effectLst/>
                <a:uFillTx/>
                <a:latin typeface="Calibri"/>
                <a:ea typeface="Calibri"/>
              </a:rPr>
              <a:t> non-parametric</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246f2"/>
                </a:solidFill>
                <a:effectLst/>
                <a:uFillTx/>
                <a:latin typeface="Calibri"/>
                <a:ea typeface="Calibri"/>
              </a:rPr>
              <a:t>Parametric</a:t>
            </a:r>
            <a:r>
              <a:rPr b="0" lang="en-US" sz="2100" strike="noStrike" u="none">
                <a:solidFill>
                  <a:schemeClr val="dk1"/>
                </a:solidFill>
                <a:effectLst/>
                <a:uFillTx/>
                <a:latin typeface="Calibri"/>
                <a:ea typeface="Calibri"/>
              </a:rPr>
              <a:t> models consists of a simplification of the problem at hand by making a series of assumption regarding the nature of the function    (e.g. "we assume    to be of linear nature") reducing the entire problem to that of "estimating a set of parameters." This kind of approach consists of a  "two-step" process: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Arial"/>
              <a:buAutoNum type="arabicPeriod"/>
              <a:tabLst>
                <a:tab algn="l" pos="0"/>
              </a:tabLst>
            </a:pPr>
            <a:r>
              <a:rPr b="0" lang="en-US" sz="2100" strike="noStrike" u="none">
                <a:solidFill>
                  <a:srgbClr val="000000"/>
                </a:solidFill>
                <a:effectLst/>
                <a:uFillTx/>
                <a:latin typeface="Calibri"/>
                <a:ea typeface="Calibri"/>
              </a:rPr>
              <a:t>Specify assumptions about the functional nature of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Arial"/>
              <a:buAutoNum type="arabicPeriod"/>
              <a:tabLst>
                <a:tab algn="l" pos="0"/>
              </a:tabLst>
            </a:pPr>
            <a:r>
              <a:rPr b="0" lang="en-US" sz="2100" strike="noStrike" u="none">
                <a:solidFill>
                  <a:schemeClr val="dk1"/>
                </a:solidFill>
                <a:effectLst/>
                <a:uFillTx/>
                <a:latin typeface="Calibri"/>
                <a:ea typeface="Calibri"/>
              </a:rPr>
              <a:t>Create (fit) such a model</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0b050"/>
                </a:solidFill>
                <a:effectLst/>
                <a:uFillTx/>
                <a:latin typeface="Calibri"/>
                <a:ea typeface="Calibri"/>
              </a:rPr>
              <a:t>Advantages</a:t>
            </a:r>
            <a:r>
              <a:rPr b="0" lang="en-US" sz="2100" strike="noStrike" u="none">
                <a:solidFill>
                  <a:schemeClr val="dk1"/>
                </a:solidFill>
                <a:effectLst/>
                <a:uFillTx/>
                <a:latin typeface="Calibri"/>
                <a:ea typeface="Calibri"/>
              </a:rPr>
              <a:t>, inference about the relationships within the data become easy to explain.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ff0000"/>
                </a:solidFill>
                <a:effectLst/>
                <a:uFillTx/>
                <a:latin typeface="Calibri"/>
                <a:ea typeface="Calibri"/>
              </a:rPr>
              <a:t>Disadvantages</a:t>
            </a:r>
            <a:r>
              <a:rPr b="0" i="1" lang="en-US" sz="2100" strike="noStrike" u="none">
                <a:solidFill>
                  <a:srgbClr val="000000"/>
                </a:solidFill>
                <a:effectLst/>
                <a:uFillTx/>
                <a:latin typeface="Calibri"/>
                <a:ea typeface="Calibri"/>
              </a:rPr>
              <a:t>, </a:t>
            </a:r>
            <a:r>
              <a:rPr b="0" lang="en-US" sz="2100" strike="noStrike" u="none">
                <a:solidFill>
                  <a:srgbClr val="000000"/>
                </a:solidFill>
                <a:effectLst/>
                <a:uFillTx/>
                <a:latin typeface="Calibri"/>
                <a:ea typeface="Calibri"/>
              </a:rPr>
              <a:t>making the wrong assumptions leads to picking the wrong model (i.e. wrong   ) , which in turn leads to bad estimates of the parameters. Also, a scenario in which we simplify the problem at hand too much leads to </a:t>
            </a:r>
            <a:r>
              <a:rPr b="0" i="1" lang="en-US" sz="2100" strike="noStrike" u="sng">
                <a:solidFill>
                  <a:srgbClr val="ffc000"/>
                </a:solidFill>
                <a:effectLst/>
                <a:uFillTx/>
                <a:latin typeface="Calibri"/>
                <a:ea typeface="Calibri"/>
              </a:rPr>
              <a:t>underfitting</a:t>
            </a:r>
            <a:r>
              <a:rPr b="0" i="1" lang="en-US" sz="2100" strike="noStrike" u="none">
                <a:solidFill>
                  <a:srgbClr val="000000"/>
                </a:solidFill>
                <a:effectLst/>
                <a:uFillTx/>
                <a:latin typeface="Calibri"/>
                <a:ea typeface="Calibri"/>
              </a:rPr>
              <a:t>.</a:t>
            </a:r>
            <a:endParaRPr b="0" lang="en-US" sz="2100" strike="noStrike" u="none">
              <a:solidFill>
                <a:srgbClr val="000000"/>
              </a:solidFill>
              <a:effectLst/>
              <a:uFillTx/>
              <a:latin typeface="Arial"/>
            </a:endParaRPr>
          </a:p>
        </p:txBody>
      </p:sp>
      <p:sp>
        <p:nvSpPr>
          <p:cNvPr id="392" name="PlaceHolder 3"/>
          <p:cNvSpPr>
            <a:spLocks noGrp="1"/>
          </p:cNvSpPr>
          <p:nvPr>
            <p:ph type="ftr" idx="100"/>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 preface &lt;</a:t>
            </a:r>
            <a:r>
              <a:rPr b="0" lang="en-US" sz="1200" strike="noStrike" u="sng">
                <a:solidFill>
                  <a:schemeClr val="dk1">
                    <a:tint val="75000"/>
                  </a:schemeClr>
                </a:solidFill>
                <a:effectLst/>
                <a:uFillTx/>
                <a:latin typeface="Calibri"/>
                <a:ea typeface="Calibri"/>
                <a:hlinkClick r:id="rId1"/>
              </a:rPr>
              <a:t>https://www.statlearning.com/</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393"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394" name="Picture 18" descr=""/>
          <p:cNvPicPr/>
          <p:nvPr/>
        </p:nvPicPr>
        <p:blipFill>
          <a:blip r:embed="rId3"/>
          <a:stretch/>
        </p:blipFill>
        <p:spPr>
          <a:xfrm>
            <a:off x="6165360" y="3144960"/>
            <a:ext cx="160560" cy="279000"/>
          </a:xfrm>
          <a:prstGeom prst="rect">
            <a:avLst/>
          </a:prstGeom>
          <a:noFill/>
          <a:ln w="0">
            <a:noFill/>
          </a:ln>
        </p:spPr>
      </p:pic>
      <p:pic>
        <p:nvPicPr>
          <p:cNvPr id="395" name="Picture 18" descr=""/>
          <p:cNvPicPr/>
          <p:nvPr/>
        </p:nvPicPr>
        <p:blipFill>
          <a:blip r:embed="rId4"/>
          <a:stretch/>
        </p:blipFill>
        <p:spPr>
          <a:xfrm>
            <a:off x="7331400" y="3999240"/>
            <a:ext cx="160560" cy="279000"/>
          </a:xfrm>
          <a:prstGeom prst="rect">
            <a:avLst/>
          </a:prstGeom>
          <a:noFill/>
          <a:ln w="0">
            <a:noFill/>
          </a:ln>
        </p:spPr>
      </p:pic>
      <p:pic>
        <p:nvPicPr>
          <p:cNvPr id="396" name="Picture 18" descr=""/>
          <p:cNvPicPr/>
          <p:nvPr/>
        </p:nvPicPr>
        <p:blipFill>
          <a:blip r:embed="rId5"/>
          <a:stretch/>
        </p:blipFill>
        <p:spPr>
          <a:xfrm>
            <a:off x="8278200" y="3144960"/>
            <a:ext cx="160560" cy="279000"/>
          </a:xfrm>
          <a:prstGeom prst="rect">
            <a:avLst/>
          </a:prstGeom>
          <a:noFill/>
          <a:ln w="0">
            <a:noFill/>
          </a:ln>
        </p:spPr>
      </p:pic>
      <p:pic>
        <p:nvPicPr>
          <p:cNvPr id="397" name="Picture 18" descr=""/>
          <p:cNvPicPr/>
          <p:nvPr/>
        </p:nvPicPr>
        <p:blipFill>
          <a:blip r:embed="rId6"/>
          <a:stretch/>
        </p:blipFill>
        <p:spPr>
          <a:xfrm>
            <a:off x="10945080" y="5084640"/>
            <a:ext cx="160560" cy="27900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39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Types of Statistical</a:t>
            </a:r>
            <a:r>
              <a:rPr b="1" lang="en-US" sz="2100" strike="noStrike" u="none">
                <a:solidFill>
                  <a:srgbClr val="000000"/>
                </a:solidFill>
                <a:effectLst/>
                <a:uFillTx/>
                <a:latin typeface="Calibri"/>
                <a:ea typeface="Calibri"/>
              </a:rPr>
              <a:t> </a:t>
            </a:r>
            <a:r>
              <a:rPr b="1" lang="en-US" sz="2100" strike="noStrike" u="none">
                <a:solidFill>
                  <a:schemeClr val="dk1"/>
                </a:solidFill>
                <a:effectLst/>
                <a:uFillTx/>
                <a:latin typeface="Calibri"/>
                <a:ea typeface="Calibri"/>
              </a:rPr>
              <a:t>Models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246f2"/>
                </a:solidFill>
                <a:effectLst/>
                <a:uFillTx/>
                <a:latin typeface="Calibri"/>
                <a:ea typeface="Calibri"/>
              </a:rPr>
              <a:t>Non-parametric </a:t>
            </a:r>
            <a:r>
              <a:rPr b="0" lang="en-US" sz="2100" strike="noStrike" u="none">
                <a:solidFill>
                  <a:schemeClr val="dk1"/>
                </a:solidFill>
                <a:effectLst/>
                <a:uFillTx/>
                <a:latin typeface="Calibri"/>
                <a:ea typeface="Calibri"/>
              </a:rPr>
              <a:t>models do not makes explicit assumptions about the functional form of the problem at hand. Instead, they aim at finding and modeling the relationships within the data.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0b050"/>
                </a:solidFill>
                <a:effectLst/>
                <a:uFillTx/>
                <a:latin typeface="Calibri"/>
                <a:ea typeface="Calibri"/>
              </a:rPr>
              <a:t>Advantages</a:t>
            </a:r>
            <a:r>
              <a:rPr b="0" lang="en-US" sz="2100" strike="noStrike" u="none">
                <a:solidFill>
                  <a:schemeClr val="dk1"/>
                </a:solidFill>
                <a:effectLst/>
                <a:uFillTx/>
                <a:latin typeface="Calibri"/>
                <a:ea typeface="Calibri"/>
              </a:rPr>
              <a:t>, avoiding any assumptions (zero assumption) about the data at hand and the relationships within it leads to the ability of solving a variety of problem (broader application).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ff0000"/>
                </a:solidFill>
                <a:effectLst/>
                <a:uFillTx/>
                <a:latin typeface="Calibri"/>
                <a:ea typeface="Calibri"/>
              </a:rPr>
              <a:t>Disadvantages</a:t>
            </a:r>
            <a:r>
              <a:rPr b="0" i="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often a very large number of observations is required in order for the underlying relationships to become apparent, for with assumptions there comes some structure and patterns become easier discoverable, but without assumptions, that structure lacks, and as a result, the high number of data points is necessary for such patterns to become self-evident. Also, relying too much on the data might lead to </a:t>
            </a:r>
            <a:r>
              <a:rPr b="0" i="1" lang="en-US" sz="2100" strike="noStrike" u="sng">
                <a:solidFill>
                  <a:srgbClr val="ffc000"/>
                </a:solidFill>
                <a:effectLst/>
                <a:uFillTx/>
                <a:latin typeface="Calibri"/>
                <a:ea typeface="Calibri"/>
              </a:rPr>
              <a:t>overfitting</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sp>
        <p:nvSpPr>
          <p:cNvPr id="400" name="PlaceHolder 3"/>
          <p:cNvSpPr>
            <a:spLocks noGrp="1"/>
          </p:cNvSpPr>
          <p:nvPr>
            <p:ph type="ftr" idx="101"/>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 preface &lt;</a:t>
            </a:r>
            <a:r>
              <a:rPr b="0" lang="en-US" sz="1200" strike="noStrike" u="sng">
                <a:solidFill>
                  <a:schemeClr val="dk1">
                    <a:tint val="75000"/>
                  </a:schemeClr>
                </a:solidFill>
                <a:effectLst/>
                <a:uFillTx/>
                <a:latin typeface="Calibri"/>
                <a:ea typeface="Calibri"/>
                <a:hlinkClick r:id="rId1"/>
              </a:rPr>
              <a:t>https://www.statlearning.com/</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401"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03" name="PlaceHolder 2"/>
          <p:cNvSpPr>
            <a:spLocks noGrp="1"/>
          </p:cNvSpPr>
          <p:nvPr>
            <p:ph/>
          </p:nvPr>
        </p:nvSpPr>
        <p:spPr>
          <a:xfrm>
            <a:off x="838080" y="1825560"/>
            <a:ext cx="106534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Complexity-Interpretability Tradeoff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Simple models</a:t>
            </a:r>
            <a:r>
              <a:rPr b="0" lang="en-US" sz="2100" strike="noStrike" u="none">
                <a:solidFill>
                  <a:srgbClr val="0246f2"/>
                </a:solidFill>
                <a:effectLst/>
                <a:uFillTx/>
                <a:latin typeface="Calibri"/>
                <a:ea typeface="Calibri"/>
              </a:rPr>
              <a:t>,</a:t>
            </a:r>
            <a:r>
              <a:rPr b="0" lang="en-US" sz="2100" strike="noStrike" u="none">
                <a:solidFill>
                  <a:schemeClr val="dk1"/>
                </a:solidFill>
                <a:effectLst/>
                <a:uFillTx/>
                <a:latin typeface="Calibri"/>
                <a:ea typeface="Calibri"/>
              </a:rPr>
              <a:t>  the many models present in data science, some are less flexible, or more restrictive. These are called so, for they can produce just a relatively small range of shapes to estimate  . For example, linear regression is a relatively inflexible approach, because it can only generate linear functions.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228600" defTabSz="914400">
              <a:lnSpc>
                <a:spcPct val="90000"/>
              </a:lnSpc>
              <a:spcBef>
                <a:spcPts val="1001"/>
              </a:spcBef>
              <a:buClr>
                <a:srgbClr val="00b050"/>
              </a:buClr>
              <a:buFont typeface="Wingdings" charset="2"/>
              <a:buChar char=""/>
              <a:tabLst>
                <a:tab algn="l" pos="0"/>
              </a:tabLst>
            </a:pPr>
            <a:r>
              <a:rPr b="1" i="1" lang="en-US" sz="2100" strike="noStrike" u="none">
                <a:solidFill>
                  <a:srgbClr val="00b050"/>
                </a:solidFill>
                <a:effectLst/>
                <a:uFillTx/>
                <a:latin typeface="Calibri"/>
                <a:ea typeface="Calibri"/>
              </a:rPr>
              <a:t>Complex models</a:t>
            </a:r>
            <a:r>
              <a:rPr b="0" lang="en-US" sz="2100" strike="noStrike" u="none">
                <a:solidFill>
                  <a:schemeClr val="dk1"/>
                </a:solidFill>
                <a:effectLst/>
                <a:uFillTx/>
                <a:latin typeface="Calibri"/>
                <a:ea typeface="Calibri"/>
              </a:rPr>
              <a:t>, in contrast, other methods, such as deep learning, are considerably more flexible because they can generate a much wider range of possible shapes to estimate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p:txBody>
      </p:sp>
      <p:sp>
        <p:nvSpPr>
          <p:cNvPr id="404" name="PlaceHolder 3"/>
          <p:cNvSpPr>
            <a:spLocks noGrp="1"/>
          </p:cNvSpPr>
          <p:nvPr>
            <p:ph type="ftr" idx="102"/>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&lt;Ch. 2 </a:t>
            </a:r>
            <a:r>
              <a:rPr b="0" lang="en-US" sz="1200" strike="noStrike" u="sng">
                <a:solidFill>
                  <a:schemeClr val="dk1">
                    <a:tint val="75000"/>
                  </a:schemeClr>
                </a:solidFill>
                <a:effectLst/>
                <a:uFillTx/>
                <a:latin typeface="Calibri"/>
                <a:hlinkClick r:id="rId1"/>
              </a:rPr>
              <a:t>https://hastie.su.domains/ISLR2/ISLRv2_website.pdf</a:t>
            </a:r>
            <a:r>
              <a:rPr b="0" lang="en-US" sz="1200" strike="noStrike" u="none">
                <a:solidFill>
                  <a:schemeClr val="dk1">
                    <a:tint val="75000"/>
                  </a:schemeClr>
                </a:solidFill>
                <a:effectLst/>
                <a:uFillTx/>
                <a:latin typeface="Calibri"/>
              </a:rPr>
              <a:t>&gt;</a:t>
            </a:r>
            <a:endParaRPr b="0" lang="en-US" sz="1200" strike="noStrike" u="none">
              <a:solidFill>
                <a:srgbClr val="000000"/>
              </a:solidFill>
              <a:effectLst/>
              <a:uFillTx/>
              <a:latin typeface="Times New Roman"/>
            </a:endParaRPr>
          </a:p>
        </p:txBody>
      </p:sp>
      <p:pic>
        <p:nvPicPr>
          <p:cNvPr id="405"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406" name="Picture 18" descr=""/>
          <p:cNvPicPr/>
          <p:nvPr/>
        </p:nvPicPr>
        <p:blipFill>
          <a:blip r:embed="rId3"/>
          <a:stretch/>
        </p:blipFill>
        <p:spPr>
          <a:xfrm>
            <a:off x="10472040" y="4761360"/>
            <a:ext cx="160560" cy="279000"/>
          </a:xfrm>
          <a:prstGeom prst="rect">
            <a:avLst/>
          </a:prstGeom>
          <a:noFill/>
          <a:ln w="0">
            <a:noFill/>
          </a:ln>
        </p:spPr>
      </p:pic>
      <p:pic>
        <p:nvPicPr>
          <p:cNvPr id="407" name="Picture 18" descr=""/>
          <p:cNvPicPr/>
          <p:nvPr/>
        </p:nvPicPr>
        <p:blipFill>
          <a:blip r:embed="rId4"/>
          <a:stretch/>
        </p:blipFill>
        <p:spPr>
          <a:xfrm>
            <a:off x="2124360" y="3283560"/>
            <a:ext cx="160560" cy="27900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09" name="PlaceHolder 2"/>
          <p:cNvSpPr>
            <a:spLocks noGrp="1"/>
          </p:cNvSpPr>
          <p:nvPr>
            <p:ph/>
          </p:nvPr>
        </p:nvSpPr>
        <p:spPr>
          <a:xfrm>
            <a:off x="838080" y="1825560"/>
            <a:ext cx="106534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Complexity-Interpretability Tradeoff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Depending on the objective of the analysis, prediction or inference, or a combination of the two, different methods for estimating    may be appropriate.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Inference</a:t>
            </a:r>
            <a:r>
              <a:rPr b="0" lang="en-US" sz="2100" strike="noStrike" u="none">
                <a:solidFill>
                  <a:schemeClr val="dk1"/>
                </a:solidFill>
                <a:effectLst/>
                <a:uFillTx/>
                <a:latin typeface="Calibri"/>
                <a:ea typeface="Calibri"/>
              </a:rPr>
              <a:t>, simple models (i.e. </a:t>
            </a:r>
            <a:r>
              <a:rPr b="0" i="1" lang="en-US" sz="2100" strike="noStrike" u="none">
                <a:solidFill>
                  <a:srgbClr val="ff0000"/>
                </a:solidFill>
                <a:effectLst/>
                <a:uFillTx/>
                <a:latin typeface="Calibri"/>
                <a:ea typeface="Calibri"/>
              </a:rPr>
              <a:t>parametric</a:t>
            </a:r>
            <a:r>
              <a:rPr b="0" lang="en-US" sz="2100" strike="noStrike" u="none">
                <a:solidFill>
                  <a:schemeClr val="dk1"/>
                </a:solidFill>
                <a:effectLst/>
                <a:uFillTx/>
                <a:latin typeface="Calibri"/>
                <a:ea typeface="Calibri"/>
              </a:rPr>
              <a:t>), such as a liner model (e.g. linear regression) where the problem is assumed to have a linear structure (i.e. straight lines), are preferred over more complex ones. Parametric models allow for relatively simple and interpretable inference, but may not yield as accurate predictions as some other approaches.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b050"/>
              </a:buClr>
              <a:buFont typeface="Wingdings" charset="2"/>
              <a:buChar char=""/>
              <a:tabLst>
                <a:tab algn="l" pos="0"/>
              </a:tabLst>
            </a:pPr>
            <a:r>
              <a:rPr b="1" i="1" lang="en-US" sz="2100" strike="noStrike" u="none">
                <a:solidFill>
                  <a:srgbClr val="00b050"/>
                </a:solidFill>
                <a:effectLst/>
                <a:uFillTx/>
                <a:latin typeface="Calibri"/>
                <a:ea typeface="Calibri"/>
              </a:rPr>
              <a:t>Prediction</a:t>
            </a:r>
            <a:r>
              <a:rPr b="0" lang="en-US" sz="2100" strike="noStrike" u="none">
                <a:solidFill>
                  <a:schemeClr val="dk1"/>
                </a:solidFill>
                <a:effectLst/>
                <a:uFillTx/>
                <a:latin typeface="Calibri"/>
                <a:ea typeface="Calibri"/>
              </a:rPr>
              <a:t>, in contrast, complex models (i.e. </a:t>
            </a:r>
            <a:r>
              <a:rPr b="0" i="1" lang="en-US" sz="2100" strike="noStrike" u="none">
                <a:solidFill>
                  <a:srgbClr val="ff0000"/>
                </a:solidFill>
                <a:effectLst/>
                <a:uFillTx/>
                <a:latin typeface="Calibri"/>
                <a:ea typeface="Calibri"/>
              </a:rPr>
              <a:t>non-parametric</a:t>
            </a:r>
            <a:r>
              <a:rPr b="0" lang="en-US" sz="2100" strike="noStrike" u="none">
                <a:solidFill>
                  <a:schemeClr val="dk1"/>
                </a:solidFill>
                <a:effectLst/>
                <a:uFillTx/>
                <a:latin typeface="Calibri"/>
                <a:ea typeface="Calibri"/>
              </a:rPr>
              <a:t>) make no assumptions about the nature of the problem, and as a result can accommodate highly non-linear estimates of potentially providing quite accurate predictions for Y. Non-parametric models are less interpretable, which make inference more challenging.</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410" name="PlaceHolder 3"/>
          <p:cNvSpPr>
            <a:spLocks noGrp="1"/>
          </p:cNvSpPr>
          <p:nvPr>
            <p:ph type="ftr" idx="103"/>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&lt;Ch. 2 </a:t>
            </a:r>
            <a:r>
              <a:rPr b="0" lang="en-US" sz="1200" strike="noStrike" u="sng">
                <a:solidFill>
                  <a:schemeClr val="dk1">
                    <a:tint val="75000"/>
                  </a:schemeClr>
                </a:solidFill>
                <a:effectLst/>
                <a:uFillTx/>
                <a:latin typeface="Calibri"/>
                <a:hlinkClick r:id="rId1"/>
              </a:rPr>
              <a:t>https://hastie.su.domains/ISLR2/ISLRv2_website.pdf</a:t>
            </a:r>
            <a:r>
              <a:rPr b="0" lang="en-US" sz="1200" strike="noStrike" u="none">
                <a:solidFill>
                  <a:schemeClr val="dk1">
                    <a:tint val="75000"/>
                  </a:schemeClr>
                </a:solidFill>
                <a:effectLst/>
                <a:uFillTx/>
                <a:latin typeface="Calibri"/>
              </a:rPr>
              <a:t>&gt;</a:t>
            </a:r>
            <a:endParaRPr b="0" lang="en-US" sz="1200" strike="noStrike" u="none">
              <a:solidFill>
                <a:srgbClr val="000000"/>
              </a:solidFill>
              <a:effectLst/>
              <a:uFillTx/>
              <a:latin typeface="Times New Roman"/>
            </a:endParaRPr>
          </a:p>
        </p:txBody>
      </p:sp>
      <p:pic>
        <p:nvPicPr>
          <p:cNvPr id="411"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412" name="Picture 18" descr=""/>
          <p:cNvPicPr/>
          <p:nvPr/>
        </p:nvPicPr>
        <p:blipFill>
          <a:blip r:embed="rId3"/>
          <a:stretch/>
        </p:blipFill>
        <p:spPr>
          <a:xfrm>
            <a:off x="4479840" y="2602080"/>
            <a:ext cx="160560" cy="279000"/>
          </a:xfrm>
          <a:prstGeom prst="rect">
            <a:avLst/>
          </a:prstGeom>
          <a:noFill/>
          <a:ln w="0">
            <a:noFill/>
          </a:ln>
        </p:spPr>
      </p:pic>
      <p:pic>
        <p:nvPicPr>
          <p:cNvPr id="413" name="Picture 18" descr=""/>
          <p:cNvPicPr/>
          <p:nvPr/>
        </p:nvPicPr>
        <p:blipFill>
          <a:blip r:embed="rId4"/>
          <a:stretch/>
        </p:blipFill>
        <p:spPr>
          <a:xfrm>
            <a:off x="10841400" y="4622760"/>
            <a:ext cx="160560" cy="27900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1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Complexity-Interpretability Tradeoff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If predication is the goal, than we want to use a model that would get us as close as possible to the "gold standard" which is often achievable by a complex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When we are interested in inference, a simpler model will provide better insights about the relationships within the data, at the expense of getting a less perfect estimate for f. Hence, a "silver" standard, in terms of Y's prediction on X should be pursued.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416" name="Picture 10" descr=""/>
          <p:cNvPicPr/>
          <p:nvPr/>
        </p:nvPicPr>
        <p:blipFill>
          <a:blip r:embed="rId1"/>
          <a:stretch/>
        </p:blipFill>
        <p:spPr>
          <a:xfrm>
            <a:off x="4585680" y="3080880"/>
            <a:ext cx="3516120" cy="937800"/>
          </a:xfrm>
          <a:prstGeom prst="rect">
            <a:avLst/>
          </a:prstGeom>
          <a:noFill/>
          <a:ln w="0">
            <a:noFill/>
          </a:ln>
        </p:spPr>
      </p:pic>
      <p:sp>
        <p:nvSpPr>
          <p:cNvPr id="417" name="Rectangle 3"/>
          <p:cNvSpPr/>
          <p:nvPr/>
        </p:nvSpPr>
        <p:spPr>
          <a:xfrm>
            <a:off x="4357080" y="3029400"/>
            <a:ext cx="3982320" cy="108468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418" name="TextBox 6"/>
          <p:cNvSpPr/>
          <p:nvPr/>
        </p:nvSpPr>
        <p:spPr>
          <a:xfrm>
            <a:off x="1881360" y="3382200"/>
            <a:ext cx="162252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rgbClr val="ffc000"/>
                </a:solidFill>
                <a:effectLst/>
                <a:uFillTx/>
                <a:latin typeface="Calibri"/>
              </a:rPr>
              <a:t>Gold Standard</a:t>
            </a:r>
            <a:endParaRPr b="0" lang="en-US" sz="1800" strike="noStrike" u="none">
              <a:solidFill>
                <a:srgbClr val="000000"/>
              </a:solidFill>
              <a:effectLst/>
              <a:uFillTx/>
              <a:latin typeface="Arial"/>
            </a:endParaRPr>
          </a:p>
        </p:txBody>
      </p:sp>
      <p:pic>
        <p:nvPicPr>
          <p:cNvPr id="419" name="Picture 9" descr=""/>
          <p:cNvPicPr/>
          <p:nvPr/>
        </p:nvPicPr>
        <p:blipFill>
          <a:blip r:embed="rId2"/>
          <a:stretch/>
        </p:blipFill>
        <p:spPr>
          <a:xfrm>
            <a:off x="4597560" y="5361840"/>
            <a:ext cx="3527640" cy="1005840"/>
          </a:xfrm>
          <a:prstGeom prst="rect">
            <a:avLst/>
          </a:prstGeom>
          <a:noFill/>
          <a:ln w="0">
            <a:noFill/>
          </a:ln>
        </p:spPr>
      </p:pic>
      <p:sp>
        <p:nvSpPr>
          <p:cNvPr id="420" name="Rectangle 9"/>
          <p:cNvSpPr/>
          <p:nvPr/>
        </p:nvSpPr>
        <p:spPr>
          <a:xfrm>
            <a:off x="4287960" y="5326920"/>
            <a:ext cx="3982320" cy="1084680"/>
          </a:xfrm>
          <a:prstGeom prst="rect">
            <a:avLst/>
          </a:prstGeom>
          <a:noFill/>
          <a:ln w="28575">
            <a:solidFill>
              <a:srgbClr val="a6a6a6"/>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421" name="TextBox 10"/>
          <p:cNvSpPr/>
          <p:nvPr/>
        </p:nvSpPr>
        <p:spPr>
          <a:xfrm>
            <a:off x="1685160" y="5679720"/>
            <a:ext cx="20268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lt1">
                    <a:lumMod val="65000"/>
                  </a:schemeClr>
                </a:solidFill>
                <a:effectLst/>
                <a:uFillTx/>
                <a:latin typeface="Calibri"/>
              </a:rPr>
              <a:t>"Silver" Standard</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23" name="PlaceHolder 2"/>
          <p:cNvSpPr>
            <a:spLocks noGrp="1"/>
          </p:cNvSpPr>
          <p:nvPr>
            <p:ph/>
          </p:nvPr>
        </p:nvSpPr>
        <p:spPr>
          <a:xfrm>
            <a:off x="838080" y="1509480"/>
            <a:ext cx="10514880" cy="4350600"/>
          </a:xfrm>
          <a:prstGeom prst="rect">
            <a:avLst/>
          </a:prstGeom>
          <a:noFill/>
          <a:ln w="0">
            <a:noFill/>
          </a:ln>
        </p:spPr>
        <p:txBody>
          <a:bodyPr lIns="91440" rIns="91440" tIns="45720" bIns="45720" anchor="t">
            <a:normAutofit/>
          </a:bodyPr>
          <a:p>
            <a:pPr marL="228600" indent="-228600" algn="ctr" defTabSz="914400">
              <a:lnSpc>
                <a:spcPct val="90000"/>
              </a:lnSpc>
              <a:spcBef>
                <a:spcPts val="1001"/>
              </a:spcBef>
              <a:buNone/>
              <a:tabLst>
                <a:tab algn="l" pos="0"/>
              </a:tabLst>
            </a:pPr>
            <a:r>
              <a:rPr b="1" i="1" lang="en-US" sz="2100" strike="noStrike" u="none">
                <a:solidFill>
                  <a:srgbClr val="ff0000"/>
                </a:solidFill>
                <a:effectLst/>
                <a:uFillTx/>
                <a:latin typeface="Calibri"/>
              </a:rPr>
              <a:t>In general, as the complexity of a method increases, its interpretability decreases.</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424" name="Picture 5" descr=""/>
          <p:cNvPicPr/>
          <p:nvPr/>
        </p:nvPicPr>
        <p:blipFill>
          <a:blip r:embed="rId1"/>
          <a:stretch/>
        </p:blipFill>
        <p:spPr>
          <a:xfrm>
            <a:off x="2238120" y="1928520"/>
            <a:ext cx="7728120" cy="4791600"/>
          </a:xfrm>
          <a:prstGeom prst="rect">
            <a:avLst/>
          </a:prstGeom>
          <a:noFill/>
          <a:ln w="0">
            <a:noFill/>
          </a:ln>
        </p:spPr>
      </p:pic>
      <p:sp>
        <p:nvSpPr>
          <p:cNvPr id="425" name="TextBox 5"/>
          <p:cNvSpPr/>
          <p:nvPr/>
        </p:nvSpPr>
        <p:spPr>
          <a:xfrm>
            <a:off x="943200" y="1935360"/>
            <a:ext cx="10693080" cy="6454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endParaRPr b="0" lang="en-US" sz="1800" strike="noStrike" u="none">
              <a:solidFill>
                <a:srgbClr val="000000"/>
              </a:solidFill>
              <a:effectLst/>
              <a:uFillTx/>
              <a:latin typeface="Arial"/>
            </a:endParaRPr>
          </a:p>
          <a:p>
            <a:pPr defTabSz="914400">
              <a:lnSpc>
                <a:spcPct val="100000"/>
              </a:lnSpc>
            </a:pPr>
            <a:endParaRPr b="0" lang="en-US" sz="1800" strike="noStrike" u="none">
              <a:solidFill>
                <a:srgbClr val="000000"/>
              </a:solidFill>
              <a:effectLst/>
              <a:uFillTx/>
              <a:latin typeface="Arial"/>
            </a:endParaRPr>
          </a:p>
        </p:txBody>
      </p:sp>
      <p:sp>
        <p:nvSpPr>
          <p:cNvPr id="426" name="TextBox 6"/>
          <p:cNvSpPr/>
          <p:nvPr/>
        </p:nvSpPr>
        <p:spPr>
          <a:xfrm>
            <a:off x="8640" y="6535800"/>
            <a:ext cx="6279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trike="noStrike" u="none">
                <a:solidFill>
                  <a:schemeClr val="lt1">
                    <a:lumMod val="50000"/>
                  </a:schemeClr>
                </a:solidFill>
                <a:effectLst/>
                <a:uFillTx/>
                <a:latin typeface="Calibri"/>
                <a:ea typeface="Calibri"/>
              </a:rPr>
              <a:t>Adopted </a:t>
            </a:r>
            <a:r>
              <a:rPr b="0" i="1" lang="en-US" sz="1800" strike="noStrike" u="none">
                <a:solidFill>
                  <a:schemeClr val="lt1">
                    <a:lumMod val="50000"/>
                  </a:schemeClr>
                </a:solidFill>
                <a:effectLst/>
                <a:uFillTx/>
                <a:latin typeface="Calibri"/>
                <a:ea typeface="Calibri"/>
              </a:rPr>
              <a:t>from </a:t>
            </a:r>
            <a:r>
              <a:rPr b="0" i="1" lang="en-US" sz="1800" strike="noStrike" u="sng">
                <a:solidFill>
                  <a:srgbClr val="0563c1"/>
                </a:solidFill>
                <a:effectLst/>
                <a:uFillTx/>
                <a:latin typeface="Calibri"/>
                <a:ea typeface="Calibri"/>
                <a:hlinkClick r:id="rId2"/>
              </a:rPr>
              <a:t>An Intro to Statistical Learning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2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Complexity-Interpretability Tradeoff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Why would we ever choose to use a more restrictive method instead of a very flexible approach?</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ffc000"/>
              </a:buClr>
              <a:buFont typeface="Wingdings" charset="2"/>
              <a:buChar char=""/>
              <a:tabLst>
                <a:tab algn="l" pos="0"/>
              </a:tabLst>
            </a:pPr>
            <a:r>
              <a:rPr b="1" i="1" lang="en-US" sz="2100" strike="noStrike" u="none">
                <a:solidFill>
                  <a:srgbClr val="ffc000"/>
                </a:solidFill>
                <a:effectLst/>
                <a:uFillTx/>
                <a:latin typeface="Calibri"/>
                <a:ea typeface="Calibri"/>
              </a:rPr>
              <a:t>Inference</a:t>
            </a:r>
            <a:r>
              <a:rPr b="0" lang="en-US" sz="2100" strike="noStrike" u="none">
                <a:solidFill>
                  <a:schemeClr val="dk1"/>
                </a:solidFill>
                <a:effectLst/>
                <a:uFillTx/>
                <a:latin typeface="Calibri"/>
                <a:ea typeface="Calibri"/>
              </a:rPr>
              <a:t>, as  previously mentioned restrictive (simple) models allow for more interpretability and a better overall understanding. </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ffc000"/>
              </a:buClr>
              <a:buFont typeface="Wingdings" charset="2"/>
              <a:buChar char=""/>
              <a:tabLst>
                <a:tab algn="l" pos="0"/>
              </a:tabLst>
            </a:pPr>
            <a:r>
              <a:rPr b="1" i="1" lang="en-US" sz="2100" strike="noStrike" u="none">
                <a:solidFill>
                  <a:srgbClr val="ffc000"/>
                </a:solidFill>
                <a:effectLst/>
                <a:uFillTx/>
                <a:latin typeface="Calibri"/>
                <a:ea typeface="Calibri"/>
              </a:rPr>
              <a:t>Overfitting</a:t>
            </a:r>
            <a:r>
              <a:rPr b="0" lang="en-US" sz="2100" strike="noStrike" u="none">
                <a:solidFill>
                  <a:schemeClr val="dk1"/>
                </a:solidFill>
                <a:effectLst/>
                <a:uFillTx/>
                <a:latin typeface="Calibri"/>
                <a:ea typeface="Calibri"/>
              </a:rPr>
              <a:t>, even in the case where prediction is the goal, and the "gold standard" model is the model that one wants to achieve, choosing a model that is too flexible might lead to overfitting—a phenomena where the model follows the noise present in the data too closely perceiving it as useful, when in fact it is not "confusing" the model and resulting in poor predictive performance.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1" lang="en-US" sz="2100" strike="noStrike" u="none">
                <a:solidFill>
                  <a:srgbClr val="0246f2"/>
                </a:solidFill>
                <a:effectLst/>
                <a:uFillTx/>
                <a:latin typeface="Calibri"/>
                <a:ea typeface="Calibri"/>
              </a:rPr>
              <a:t>"Hence, more power (more complexity), doesn't always mean a better final model."</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0" i="1" lang="en-US" sz="2100" strike="noStrike" u="none">
                <a:solidFill>
                  <a:schemeClr val="dk1"/>
                </a:solidFill>
                <a:effectLst/>
                <a:uFillTx/>
                <a:latin typeface="Calibri"/>
                <a:ea typeface="Calibri"/>
              </a:rPr>
              <a:t>But how can one check for over/under fitting?</a:t>
            </a:r>
            <a:r>
              <a:rPr b="0" lang="en-US" sz="2100" strike="noStrike" u="none">
                <a:solidFill>
                  <a:schemeClr val="dk1"/>
                </a:solidFill>
                <a:effectLst/>
                <a:uFillTx/>
                <a:latin typeface="Calibri"/>
                <a:ea typeface="Calibri"/>
              </a:rPr>
              <a:t>" — See </a:t>
            </a:r>
            <a:r>
              <a:rPr b="0" i="1" lang="en-US" sz="2100" strike="noStrike" u="none">
                <a:solidFill>
                  <a:schemeClr val="dk1"/>
                </a:solidFill>
                <a:effectLst/>
                <a:uFillTx/>
                <a:latin typeface="Calibri"/>
                <a:ea typeface="Calibri"/>
              </a:rPr>
              <a:t>Bias &amp; Variance Tradeoff</a:t>
            </a:r>
            <a:r>
              <a:rPr b="0" lang="en-US" sz="2100" strike="noStrike" u="none">
                <a:solidFill>
                  <a:schemeClr val="dk1"/>
                </a:solidFill>
                <a:effectLst/>
                <a:uFillTx/>
                <a:latin typeface="Calibri"/>
                <a:ea typeface="Calibri"/>
              </a:rPr>
              <a:t> section)</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9" name="Picture 6" descr="Diagram, schematic&#10;&#10;Description automatically generated"/>
          <p:cNvPicPr/>
          <p:nvPr/>
        </p:nvPicPr>
        <p:blipFill>
          <a:blip r:embed="rId1"/>
          <a:stretch/>
        </p:blipFill>
        <p:spPr>
          <a:xfrm>
            <a:off x="69120" y="1509840"/>
            <a:ext cx="12080520" cy="4932000"/>
          </a:xfrm>
          <a:prstGeom prst="rect">
            <a:avLst/>
          </a:prstGeom>
          <a:noFill/>
          <a:ln w="0">
            <a:noFill/>
          </a:ln>
        </p:spPr>
      </p:pic>
      <p:sp>
        <p:nvSpPr>
          <p:cNvPr id="43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31" name="PlaceHolder 2"/>
          <p:cNvSpPr>
            <a:spLocks noGrp="1"/>
          </p:cNvSpPr>
          <p:nvPr>
            <p:ph/>
          </p:nvPr>
        </p:nvSpPr>
        <p:spPr>
          <a:xfrm>
            <a:off x="734400" y="188352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Overview of </a:t>
            </a:r>
            <a:r>
              <a:rPr b="1" lang="en-US" sz="2100" strike="noStrike" u="none">
                <a:solidFill>
                  <a:schemeClr val="dk1"/>
                </a:solidFill>
                <a:effectLst/>
                <a:uFillTx/>
                <a:latin typeface="Calibri"/>
                <a:ea typeface="Calibri"/>
              </a:rPr>
              <a:t>Statistical Models </a:t>
            </a:r>
            <a:endParaRPr b="0" lang="en-US" sz="2100" strike="noStrike" u="none">
              <a:solidFill>
                <a:srgbClr val="000000"/>
              </a:solidFill>
              <a:effectLst/>
              <a:uFillTx/>
              <a:latin typeface="Arial"/>
            </a:endParaRPr>
          </a:p>
        </p:txBody>
      </p:sp>
      <p:pic>
        <p:nvPicPr>
          <p:cNvPr id="432"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3" name="Picture 6" descr="Diagram, schematic&#10;&#10;Description automatically generated"/>
          <p:cNvPicPr/>
          <p:nvPr/>
        </p:nvPicPr>
        <p:blipFill>
          <a:blip r:embed="rId1"/>
          <a:stretch/>
        </p:blipFill>
        <p:spPr>
          <a:xfrm>
            <a:off x="69120" y="1509840"/>
            <a:ext cx="12080520" cy="4932000"/>
          </a:xfrm>
          <a:prstGeom prst="rect">
            <a:avLst/>
          </a:prstGeom>
          <a:noFill/>
          <a:ln w="0">
            <a:noFill/>
          </a:ln>
        </p:spPr>
      </p:pic>
      <p:sp>
        <p:nvSpPr>
          <p:cNvPr id="43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35" name="PlaceHolder 2"/>
          <p:cNvSpPr>
            <a:spLocks noGrp="1"/>
          </p:cNvSpPr>
          <p:nvPr>
            <p:ph/>
          </p:nvPr>
        </p:nvSpPr>
        <p:spPr>
          <a:xfrm>
            <a:off x="734400" y="188352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Overview of Statistical Models </a:t>
            </a:r>
            <a:endParaRPr b="0" lang="en-US" sz="2100" strike="noStrike" u="none">
              <a:solidFill>
                <a:srgbClr val="000000"/>
              </a:solidFill>
              <a:effectLst/>
              <a:uFillTx/>
              <a:latin typeface="Arial"/>
            </a:endParaRPr>
          </a:p>
        </p:txBody>
      </p:sp>
      <p:pic>
        <p:nvPicPr>
          <p:cNvPr id="436"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437" name="Picture 5" descr="Chart&#10;&#10;Description automatically generated"/>
          <p:cNvPicPr/>
          <p:nvPr/>
        </p:nvPicPr>
        <p:blipFill>
          <a:blip r:embed="rId3"/>
          <a:stretch/>
        </p:blipFill>
        <p:spPr>
          <a:xfrm>
            <a:off x="8520480" y="2537280"/>
            <a:ext cx="3435120" cy="2143080"/>
          </a:xfrm>
          <a:prstGeom prst="rect">
            <a:avLst/>
          </a:prstGeom>
          <a:noFill/>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3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How to Estimate    ?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There are countless of parametric and non-parametric methods that can be used to estimate    , yet independently of their differences, they share the same set up.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246f2"/>
                </a:solidFill>
                <a:effectLst/>
                <a:uFillTx/>
                <a:latin typeface="Calibri"/>
                <a:ea typeface="Calibri"/>
              </a:rPr>
              <a:t>Training data</a:t>
            </a:r>
            <a:r>
              <a:rPr b="0" lang="en-US" sz="2100" strike="noStrike" u="none">
                <a:solidFill>
                  <a:schemeClr val="dk1"/>
                </a:solidFill>
                <a:effectLst/>
                <a:uFillTx/>
                <a:latin typeface="Calibri"/>
                <a:ea typeface="Calibri"/>
              </a:rPr>
              <a:t>, this is the dataset with n different observations (i.e. unique rows). It is called "training data" because it is through this data that one </a:t>
            </a:r>
            <a:r>
              <a:rPr b="0" i="1" lang="en-US" sz="2100" strike="noStrike" u="none">
                <a:solidFill>
                  <a:schemeClr val="dk1"/>
                </a:solidFill>
                <a:effectLst/>
                <a:uFillTx/>
                <a:latin typeface="Calibri"/>
                <a:ea typeface="Calibri"/>
              </a:rPr>
              <a:t>trains</a:t>
            </a:r>
            <a:r>
              <a:rPr b="0" lang="en-US" sz="2100" strike="noStrike" u="none">
                <a:solidFill>
                  <a:schemeClr val="dk1"/>
                </a:solidFill>
                <a:effectLst/>
                <a:uFillTx/>
                <a:latin typeface="Calibri"/>
                <a:ea typeface="Calibri"/>
              </a:rPr>
              <a:t>, or </a:t>
            </a:r>
            <a:r>
              <a:rPr b="0" i="1" lang="en-US" sz="2100" strike="noStrike" u="none">
                <a:solidFill>
                  <a:schemeClr val="dk1"/>
                </a:solidFill>
                <a:effectLst/>
                <a:uFillTx/>
                <a:latin typeface="Calibri"/>
                <a:ea typeface="Calibri"/>
              </a:rPr>
              <a:t>teaches</a:t>
            </a:r>
            <a:r>
              <a:rPr b="0" lang="en-US" sz="2100" strike="noStrike" u="none">
                <a:solidFill>
                  <a:schemeClr val="dk1"/>
                </a:solidFill>
                <a:effectLst/>
                <a:uFillTx/>
                <a:latin typeface="Calibri"/>
                <a:ea typeface="Calibri"/>
              </a:rPr>
              <a:t>, the statistical method how to estimate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training data is composed of observations each consisting of a </a:t>
            </a:r>
            <a:r>
              <a:rPr b="1" i="1" lang="en-US" sz="2100" strike="noStrike" u="none">
                <a:solidFill>
                  <a:schemeClr val="dk1"/>
                </a:solidFill>
                <a:effectLst/>
                <a:uFillTx/>
                <a:latin typeface="Calibri"/>
                <a:ea typeface="Calibri"/>
              </a:rPr>
              <a:t>pair </a:t>
            </a:r>
            <a:r>
              <a:rPr b="0" lang="en-US" sz="2100" strike="noStrike" u="none">
                <a:solidFill>
                  <a:schemeClr val="dk1"/>
                </a:solidFill>
                <a:effectLst/>
                <a:uFillTx/>
                <a:latin typeface="Calibri"/>
                <a:ea typeface="Calibri"/>
              </a:rPr>
              <a:t>— predictor/s and response.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440" name="PlaceHolder 3"/>
          <p:cNvSpPr>
            <a:spLocks noGrp="1"/>
          </p:cNvSpPr>
          <p:nvPr>
            <p:ph type="ftr" idx="104"/>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41"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442" name="Picture 18" descr=""/>
          <p:cNvPicPr/>
          <p:nvPr/>
        </p:nvPicPr>
        <p:blipFill>
          <a:blip r:embed="rId3"/>
          <a:stretch/>
        </p:blipFill>
        <p:spPr>
          <a:xfrm>
            <a:off x="11003040" y="2313720"/>
            <a:ext cx="160560" cy="279000"/>
          </a:xfrm>
          <a:prstGeom prst="rect">
            <a:avLst/>
          </a:prstGeom>
          <a:noFill/>
          <a:ln w="0">
            <a:noFill/>
          </a:ln>
        </p:spPr>
      </p:pic>
      <p:pic>
        <p:nvPicPr>
          <p:cNvPr id="443" name="Picture 18" descr=""/>
          <p:cNvPicPr/>
          <p:nvPr/>
        </p:nvPicPr>
        <p:blipFill>
          <a:blip r:embed="rId4"/>
          <a:stretch/>
        </p:blipFill>
        <p:spPr>
          <a:xfrm>
            <a:off x="2736360" y="3618360"/>
            <a:ext cx="160560" cy="279000"/>
          </a:xfrm>
          <a:prstGeom prst="rect">
            <a:avLst/>
          </a:prstGeom>
          <a:noFill/>
          <a:ln w="0">
            <a:noFill/>
          </a:ln>
        </p:spPr>
      </p:pic>
      <p:pic>
        <p:nvPicPr>
          <p:cNvPr id="444" name="Picture 16" descr=""/>
          <p:cNvPicPr/>
          <p:nvPr/>
        </p:nvPicPr>
        <p:blipFill>
          <a:blip r:embed="rId5"/>
          <a:stretch/>
        </p:blipFill>
        <p:spPr>
          <a:xfrm>
            <a:off x="1988280" y="5296680"/>
            <a:ext cx="8041680" cy="478440"/>
          </a:xfrm>
          <a:prstGeom prst="rect">
            <a:avLst/>
          </a:prstGeom>
          <a:noFill/>
          <a:ln w="0">
            <a:noFill/>
          </a:ln>
        </p:spPr>
      </p:pic>
      <p:pic>
        <p:nvPicPr>
          <p:cNvPr id="445" name="Picture 18" descr=""/>
          <p:cNvPicPr/>
          <p:nvPr/>
        </p:nvPicPr>
        <p:blipFill>
          <a:blip r:embed="rId6"/>
          <a:stretch/>
        </p:blipFill>
        <p:spPr>
          <a:xfrm>
            <a:off x="2817360" y="1897920"/>
            <a:ext cx="160560" cy="27900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3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What is a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word model seems to be used in different kinds of domains, and as a result has a multitude of meanings depending where one looks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 quick glance at the dictionary, and one finds the following definitions-</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 copy of something (e.g. model of building)</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 version of a product (e.g. model of a car- Tesla)</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An example of good virtue (e.g. "This city is a model for safety")</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 fashion career (e.g. person getting paid to pose wearing a particular shirt)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40" name="PlaceHolder 3"/>
          <p:cNvSpPr>
            <a:spLocks noGrp="1"/>
          </p:cNvSpPr>
          <p:nvPr>
            <p:ph type="ftr" idx="71"/>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Model &lt;</a:t>
            </a:r>
            <a:r>
              <a:rPr b="0" lang="en-US" sz="1200" strike="noStrike" u="sng">
                <a:solidFill>
                  <a:schemeClr val="dk1">
                    <a:tint val="75000"/>
                  </a:schemeClr>
                </a:solidFill>
                <a:effectLst/>
                <a:uFillTx/>
                <a:latin typeface="Calibri"/>
                <a:ea typeface="Calibri"/>
                <a:hlinkClick r:id="rId1"/>
              </a:rPr>
              <a:t>https://www.britannica.com/dictionary/model</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41"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4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How to Estimate    ?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448" name="PlaceHolder 3"/>
          <p:cNvSpPr>
            <a:spLocks noGrp="1"/>
          </p:cNvSpPr>
          <p:nvPr>
            <p:ph type="ftr" idx="105"/>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49"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450" name="Picture 18" descr=""/>
          <p:cNvPicPr/>
          <p:nvPr/>
        </p:nvPicPr>
        <p:blipFill>
          <a:blip r:embed="rId4"/>
          <a:stretch/>
        </p:blipFill>
        <p:spPr>
          <a:xfrm>
            <a:off x="2817360" y="1897920"/>
            <a:ext cx="160560" cy="279000"/>
          </a:xfrm>
          <a:prstGeom prst="rect">
            <a:avLst/>
          </a:prstGeom>
          <a:noFill/>
          <a:ln w="0">
            <a:noFill/>
          </a:ln>
        </p:spPr>
      </p:pic>
      <p:pic>
        <p:nvPicPr>
          <p:cNvPr id="451" name="Picture 6" descr=""/>
          <p:cNvPicPr/>
          <p:nvPr/>
        </p:nvPicPr>
        <p:blipFill>
          <a:blip r:embed="rId5"/>
          <a:stretch/>
        </p:blipFill>
        <p:spPr>
          <a:xfrm>
            <a:off x="3061800" y="3150360"/>
            <a:ext cx="6506280" cy="2957760"/>
          </a:xfrm>
          <a:prstGeom prst="rect">
            <a:avLst/>
          </a:prstGeom>
          <a:noFill/>
          <a:ln w="0">
            <a:noFill/>
          </a:ln>
        </p:spPr>
      </p:pic>
      <p:sp>
        <p:nvSpPr>
          <p:cNvPr id="452" name="Rectangle 10"/>
          <p:cNvSpPr/>
          <p:nvPr/>
        </p:nvSpPr>
        <p:spPr>
          <a:xfrm>
            <a:off x="2902680" y="3560760"/>
            <a:ext cx="449640" cy="2539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sp>
        <p:nvSpPr>
          <p:cNvPr id="453" name="TextBox 13"/>
          <p:cNvSpPr/>
          <p:nvPr/>
        </p:nvSpPr>
        <p:spPr>
          <a:xfrm>
            <a:off x="1333440" y="4617720"/>
            <a:ext cx="150696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Observations</a:t>
            </a:r>
            <a:endParaRPr b="0" lang="en-US" sz="1800" strike="noStrike" u="none">
              <a:solidFill>
                <a:srgbClr val="000000"/>
              </a:solidFill>
              <a:effectLst/>
              <a:uFillTx/>
              <a:latin typeface="Arial"/>
            </a:endParaRPr>
          </a:p>
        </p:txBody>
      </p:sp>
      <p:sp>
        <p:nvSpPr>
          <p:cNvPr id="454" name="Rectangle 16"/>
          <p:cNvSpPr/>
          <p:nvPr/>
        </p:nvSpPr>
        <p:spPr>
          <a:xfrm>
            <a:off x="3511440" y="3165120"/>
            <a:ext cx="4732920" cy="293184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455" name="Rectangle 20"/>
          <p:cNvSpPr/>
          <p:nvPr/>
        </p:nvSpPr>
        <p:spPr>
          <a:xfrm>
            <a:off x="8349120" y="3165120"/>
            <a:ext cx="1326960" cy="2943360"/>
          </a:xfrm>
          <a:prstGeom prst="rect">
            <a:avLst/>
          </a:prstGeom>
          <a:noFill/>
          <a:ln w="28575">
            <a:solidFill>
              <a:srgbClr val="1d9a7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456" name="TextBox 24"/>
          <p:cNvSpPr/>
          <p:nvPr/>
        </p:nvSpPr>
        <p:spPr>
          <a:xfrm>
            <a:off x="5463360" y="2611440"/>
            <a:ext cx="41040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400" strike="noStrike" u="none">
                <a:solidFill>
                  <a:srgbClr val="0246f2"/>
                </a:solidFill>
                <a:effectLst/>
                <a:uFillTx/>
                <a:latin typeface="Calibri"/>
              </a:rPr>
              <a:t>X</a:t>
            </a:r>
            <a:endParaRPr b="0" lang="en-US" sz="2400" strike="noStrike" u="none">
              <a:solidFill>
                <a:srgbClr val="000000"/>
              </a:solidFill>
              <a:effectLst/>
              <a:uFillTx/>
              <a:latin typeface="Arial"/>
            </a:endParaRPr>
          </a:p>
        </p:txBody>
      </p:sp>
      <p:sp>
        <p:nvSpPr>
          <p:cNvPr id="457" name="TextBox 26"/>
          <p:cNvSpPr/>
          <p:nvPr/>
        </p:nvSpPr>
        <p:spPr>
          <a:xfrm>
            <a:off x="8848800" y="2613240"/>
            <a:ext cx="53928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400" strike="noStrike" u="none">
                <a:solidFill>
                  <a:schemeClr val="accent1"/>
                </a:solidFill>
                <a:effectLst/>
                <a:uFillTx/>
                <a:latin typeface="Calibri"/>
              </a:rPr>
              <a:t>Y</a:t>
            </a:r>
            <a:endParaRPr b="0" lang="en-US" sz="2400" strike="noStrike" u="none">
              <a:solidFill>
                <a:srgbClr val="000000"/>
              </a:solidFill>
              <a:effectLst/>
              <a:uFillTx/>
              <a:latin typeface="Arial"/>
            </a:endParaRPr>
          </a:p>
        </p:txBody>
      </p:sp>
      <p:pic>
        <p:nvPicPr>
          <p:cNvPr id="458" name="Picture 28" descr=""/>
          <p:cNvPicPr/>
          <p:nvPr/>
        </p:nvPicPr>
        <p:blipFill>
          <a:blip r:embed="rId6"/>
          <a:stretch/>
        </p:blipFill>
        <p:spPr>
          <a:xfrm>
            <a:off x="3512160" y="1830240"/>
            <a:ext cx="1357200" cy="460080"/>
          </a:xfrm>
          <a:prstGeom prst="rect">
            <a:avLst/>
          </a:prstGeom>
          <a:noFill/>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6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How to Estimate    ?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461" name="PlaceHolder 3"/>
          <p:cNvSpPr>
            <a:spLocks noGrp="1"/>
          </p:cNvSpPr>
          <p:nvPr>
            <p:ph type="ftr" idx="106"/>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62"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463" name="Picture 16" descr=""/>
          <p:cNvPicPr/>
          <p:nvPr/>
        </p:nvPicPr>
        <p:blipFill>
          <a:blip r:embed="rId4"/>
          <a:stretch/>
        </p:blipFill>
        <p:spPr>
          <a:xfrm>
            <a:off x="3466080" y="1844280"/>
            <a:ext cx="8041680" cy="478440"/>
          </a:xfrm>
          <a:prstGeom prst="rect">
            <a:avLst/>
          </a:prstGeom>
          <a:noFill/>
          <a:ln w="0">
            <a:noFill/>
          </a:ln>
        </p:spPr>
      </p:pic>
      <p:pic>
        <p:nvPicPr>
          <p:cNvPr id="464" name="Picture 18" descr=""/>
          <p:cNvPicPr/>
          <p:nvPr/>
        </p:nvPicPr>
        <p:blipFill>
          <a:blip r:embed="rId5"/>
          <a:stretch/>
        </p:blipFill>
        <p:spPr>
          <a:xfrm>
            <a:off x="2817360" y="1897920"/>
            <a:ext cx="160560" cy="279000"/>
          </a:xfrm>
          <a:prstGeom prst="rect">
            <a:avLst/>
          </a:prstGeom>
          <a:noFill/>
          <a:ln w="0">
            <a:noFill/>
          </a:ln>
        </p:spPr>
      </p:pic>
      <p:pic>
        <p:nvPicPr>
          <p:cNvPr id="465" name="Picture 6" descr=""/>
          <p:cNvPicPr/>
          <p:nvPr/>
        </p:nvPicPr>
        <p:blipFill>
          <a:blip r:embed="rId6"/>
          <a:stretch/>
        </p:blipFill>
        <p:spPr>
          <a:xfrm>
            <a:off x="3015720" y="3092760"/>
            <a:ext cx="6506280" cy="2957760"/>
          </a:xfrm>
          <a:prstGeom prst="rect">
            <a:avLst/>
          </a:prstGeom>
          <a:noFill/>
          <a:ln w="0">
            <a:noFill/>
          </a:ln>
        </p:spPr>
      </p:pic>
      <p:sp>
        <p:nvSpPr>
          <p:cNvPr id="466" name="Rectangle 10"/>
          <p:cNvSpPr/>
          <p:nvPr/>
        </p:nvSpPr>
        <p:spPr>
          <a:xfrm>
            <a:off x="581760" y="3237480"/>
            <a:ext cx="1731240" cy="842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sp>
        <p:nvSpPr>
          <p:cNvPr id="467" name="TextBox 24"/>
          <p:cNvSpPr/>
          <p:nvPr/>
        </p:nvSpPr>
        <p:spPr>
          <a:xfrm>
            <a:off x="5417280" y="2553840"/>
            <a:ext cx="41040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400" strike="noStrike" u="none">
                <a:solidFill>
                  <a:srgbClr val="0246f2"/>
                </a:solidFill>
                <a:effectLst/>
                <a:uFillTx/>
                <a:latin typeface="Calibri"/>
              </a:rPr>
              <a:t>X</a:t>
            </a:r>
            <a:endParaRPr b="0" lang="en-US" sz="2400" strike="noStrike" u="none">
              <a:solidFill>
                <a:srgbClr val="000000"/>
              </a:solidFill>
              <a:effectLst/>
              <a:uFillTx/>
              <a:latin typeface="Arial"/>
            </a:endParaRPr>
          </a:p>
        </p:txBody>
      </p:sp>
      <p:sp>
        <p:nvSpPr>
          <p:cNvPr id="468" name="TextBox 26"/>
          <p:cNvSpPr/>
          <p:nvPr/>
        </p:nvSpPr>
        <p:spPr>
          <a:xfrm>
            <a:off x="8802720" y="2555280"/>
            <a:ext cx="53928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400" strike="noStrike" u="none">
                <a:solidFill>
                  <a:schemeClr val="accent1"/>
                </a:solidFill>
                <a:effectLst/>
                <a:uFillTx/>
                <a:latin typeface="Calibri"/>
              </a:rPr>
              <a:t>Y</a:t>
            </a:r>
            <a:endParaRPr b="0" lang="en-US" sz="2400" strike="noStrike" u="none">
              <a:solidFill>
                <a:srgbClr val="000000"/>
              </a:solidFill>
              <a:effectLst/>
              <a:uFillTx/>
              <a:latin typeface="Arial"/>
            </a:endParaRPr>
          </a:p>
        </p:txBody>
      </p:sp>
      <p:pic>
        <p:nvPicPr>
          <p:cNvPr id="469" name="Picture 7" descr=""/>
          <p:cNvPicPr/>
          <p:nvPr/>
        </p:nvPicPr>
        <p:blipFill>
          <a:blip r:embed="rId7"/>
          <a:stretch/>
        </p:blipFill>
        <p:spPr>
          <a:xfrm>
            <a:off x="614160" y="3372120"/>
            <a:ext cx="1657080" cy="563040"/>
          </a:xfrm>
          <a:prstGeom prst="rect">
            <a:avLst/>
          </a:prstGeom>
          <a:noFill/>
          <a:ln w="0">
            <a:noFill/>
          </a:ln>
        </p:spPr>
      </p:pic>
      <p:sp>
        <p:nvSpPr>
          <p:cNvPr id="470" name="Rectangle 7"/>
          <p:cNvSpPr/>
          <p:nvPr/>
        </p:nvSpPr>
        <p:spPr>
          <a:xfrm>
            <a:off x="3352680" y="3514320"/>
            <a:ext cx="4779000" cy="42660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sp>
        <p:nvSpPr>
          <p:cNvPr id="471" name="Rectangle 12"/>
          <p:cNvSpPr/>
          <p:nvPr/>
        </p:nvSpPr>
        <p:spPr>
          <a:xfrm>
            <a:off x="8398080" y="3514320"/>
            <a:ext cx="1130760" cy="415080"/>
          </a:xfrm>
          <a:prstGeom prst="rect">
            <a:avLst/>
          </a:prstGeom>
          <a:noFill/>
          <a:ln w="28575">
            <a:solidFill>
              <a:srgbClr val="1d9a7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7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How to Estimate    ?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474" name="PlaceHolder 3"/>
          <p:cNvSpPr>
            <a:spLocks noGrp="1"/>
          </p:cNvSpPr>
          <p:nvPr>
            <p:ph type="ftr" idx="107"/>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75"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476" name="Picture 16" descr=""/>
          <p:cNvPicPr/>
          <p:nvPr/>
        </p:nvPicPr>
        <p:blipFill>
          <a:blip r:embed="rId4"/>
          <a:stretch/>
        </p:blipFill>
        <p:spPr>
          <a:xfrm>
            <a:off x="3466080" y="1844280"/>
            <a:ext cx="8041680" cy="478440"/>
          </a:xfrm>
          <a:prstGeom prst="rect">
            <a:avLst/>
          </a:prstGeom>
          <a:noFill/>
          <a:ln w="0">
            <a:noFill/>
          </a:ln>
        </p:spPr>
      </p:pic>
      <p:pic>
        <p:nvPicPr>
          <p:cNvPr id="477" name="Picture 18" descr=""/>
          <p:cNvPicPr/>
          <p:nvPr/>
        </p:nvPicPr>
        <p:blipFill>
          <a:blip r:embed="rId5"/>
          <a:stretch/>
        </p:blipFill>
        <p:spPr>
          <a:xfrm>
            <a:off x="2817360" y="1897920"/>
            <a:ext cx="160560" cy="279000"/>
          </a:xfrm>
          <a:prstGeom prst="rect">
            <a:avLst/>
          </a:prstGeom>
          <a:noFill/>
          <a:ln w="0">
            <a:noFill/>
          </a:ln>
        </p:spPr>
      </p:pic>
      <p:pic>
        <p:nvPicPr>
          <p:cNvPr id="478" name="Picture 6" descr=""/>
          <p:cNvPicPr/>
          <p:nvPr/>
        </p:nvPicPr>
        <p:blipFill>
          <a:blip r:embed="rId6"/>
          <a:stretch/>
        </p:blipFill>
        <p:spPr>
          <a:xfrm>
            <a:off x="3015720" y="3092760"/>
            <a:ext cx="6506280" cy="2957760"/>
          </a:xfrm>
          <a:prstGeom prst="rect">
            <a:avLst/>
          </a:prstGeom>
          <a:noFill/>
          <a:ln w="0">
            <a:noFill/>
          </a:ln>
        </p:spPr>
      </p:pic>
      <p:sp>
        <p:nvSpPr>
          <p:cNvPr id="479" name="TextBox 24"/>
          <p:cNvSpPr/>
          <p:nvPr/>
        </p:nvSpPr>
        <p:spPr>
          <a:xfrm>
            <a:off x="5417280" y="2553840"/>
            <a:ext cx="41040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400" strike="noStrike" u="none">
                <a:solidFill>
                  <a:srgbClr val="0246f2"/>
                </a:solidFill>
                <a:effectLst/>
                <a:uFillTx/>
                <a:latin typeface="Calibri"/>
              </a:rPr>
              <a:t>X</a:t>
            </a:r>
            <a:endParaRPr b="0" lang="en-US" sz="2400" strike="noStrike" u="none">
              <a:solidFill>
                <a:srgbClr val="000000"/>
              </a:solidFill>
              <a:effectLst/>
              <a:uFillTx/>
              <a:latin typeface="Arial"/>
            </a:endParaRPr>
          </a:p>
        </p:txBody>
      </p:sp>
      <p:sp>
        <p:nvSpPr>
          <p:cNvPr id="480" name="TextBox 26"/>
          <p:cNvSpPr/>
          <p:nvPr/>
        </p:nvSpPr>
        <p:spPr>
          <a:xfrm>
            <a:off x="8802720" y="2555280"/>
            <a:ext cx="53928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400" strike="noStrike" u="none">
                <a:solidFill>
                  <a:schemeClr val="accent1"/>
                </a:solidFill>
                <a:effectLst/>
                <a:uFillTx/>
                <a:latin typeface="Calibri"/>
              </a:rPr>
              <a:t>Y</a:t>
            </a:r>
            <a:endParaRPr b="0" lang="en-US" sz="2400" strike="noStrike" u="none">
              <a:solidFill>
                <a:srgbClr val="000000"/>
              </a:solidFill>
              <a:effectLst/>
              <a:uFillTx/>
              <a:latin typeface="Arial"/>
            </a:endParaRPr>
          </a:p>
        </p:txBody>
      </p:sp>
      <p:pic>
        <p:nvPicPr>
          <p:cNvPr id="481" name="Picture 9" descr=""/>
          <p:cNvPicPr/>
          <p:nvPr/>
        </p:nvPicPr>
        <p:blipFill>
          <a:blip r:embed="rId7"/>
          <a:stretch/>
        </p:blipFill>
        <p:spPr>
          <a:xfrm>
            <a:off x="586800" y="3847680"/>
            <a:ext cx="1666080" cy="570960"/>
          </a:xfrm>
          <a:prstGeom prst="rect">
            <a:avLst/>
          </a:prstGeom>
          <a:noFill/>
          <a:ln w="0">
            <a:noFill/>
          </a:ln>
        </p:spPr>
      </p:pic>
      <p:sp>
        <p:nvSpPr>
          <p:cNvPr id="482" name="Rectangle 17"/>
          <p:cNvSpPr/>
          <p:nvPr/>
        </p:nvSpPr>
        <p:spPr>
          <a:xfrm>
            <a:off x="570240" y="3745440"/>
            <a:ext cx="1684800" cy="7498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sp>
        <p:nvSpPr>
          <p:cNvPr id="483" name="Rectangle 18"/>
          <p:cNvSpPr/>
          <p:nvPr/>
        </p:nvSpPr>
        <p:spPr>
          <a:xfrm>
            <a:off x="3318120" y="3930120"/>
            <a:ext cx="4779000" cy="42660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sp>
        <p:nvSpPr>
          <p:cNvPr id="484" name="Rectangle 19"/>
          <p:cNvSpPr/>
          <p:nvPr/>
        </p:nvSpPr>
        <p:spPr>
          <a:xfrm>
            <a:off x="8363520" y="3930120"/>
            <a:ext cx="1130760" cy="415080"/>
          </a:xfrm>
          <a:prstGeom prst="rect">
            <a:avLst/>
          </a:prstGeom>
          <a:noFill/>
          <a:ln w="28575">
            <a:solidFill>
              <a:srgbClr val="1d9a7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8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How to Estimate    ?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487" name="PlaceHolder 3"/>
          <p:cNvSpPr>
            <a:spLocks noGrp="1"/>
          </p:cNvSpPr>
          <p:nvPr>
            <p:ph type="ftr" idx="108"/>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88"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489" name="Picture 16" descr=""/>
          <p:cNvPicPr/>
          <p:nvPr/>
        </p:nvPicPr>
        <p:blipFill>
          <a:blip r:embed="rId4"/>
          <a:stretch/>
        </p:blipFill>
        <p:spPr>
          <a:xfrm>
            <a:off x="3466080" y="1844280"/>
            <a:ext cx="8041680" cy="478440"/>
          </a:xfrm>
          <a:prstGeom prst="rect">
            <a:avLst/>
          </a:prstGeom>
          <a:noFill/>
          <a:ln w="0">
            <a:noFill/>
          </a:ln>
        </p:spPr>
      </p:pic>
      <p:pic>
        <p:nvPicPr>
          <p:cNvPr id="490" name="Picture 18" descr=""/>
          <p:cNvPicPr/>
          <p:nvPr/>
        </p:nvPicPr>
        <p:blipFill>
          <a:blip r:embed="rId5"/>
          <a:stretch/>
        </p:blipFill>
        <p:spPr>
          <a:xfrm>
            <a:off x="2817360" y="1897920"/>
            <a:ext cx="160560" cy="279000"/>
          </a:xfrm>
          <a:prstGeom prst="rect">
            <a:avLst/>
          </a:prstGeom>
          <a:noFill/>
          <a:ln w="0">
            <a:noFill/>
          </a:ln>
        </p:spPr>
      </p:pic>
      <p:pic>
        <p:nvPicPr>
          <p:cNvPr id="491" name="Picture 6" descr=""/>
          <p:cNvPicPr/>
          <p:nvPr/>
        </p:nvPicPr>
        <p:blipFill>
          <a:blip r:embed="rId6"/>
          <a:stretch/>
        </p:blipFill>
        <p:spPr>
          <a:xfrm>
            <a:off x="3015720" y="3092760"/>
            <a:ext cx="6506280" cy="2957760"/>
          </a:xfrm>
          <a:prstGeom prst="rect">
            <a:avLst/>
          </a:prstGeom>
          <a:noFill/>
          <a:ln w="0">
            <a:noFill/>
          </a:ln>
        </p:spPr>
      </p:pic>
      <p:sp>
        <p:nvSpPr>
          <p:cNvPr id="492" name="TextBox 24"/>
          <p:cNvSpPr/>
          <p:nvPr/>
        </p:nvSpPr>
        <p:spPr>
          <a:xfrm>
            <a:off x="5417280" y="2553840"/>
            <a:ext cx="41040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400" strike="noStrike" u="none">
                <a:solidFill>
                  <a:srgbClr val="0246f2"/>
                </a:solidFill>
                <a:effectLst/>
                <a:uFillTx/>
                <a:latin typeface="Calibri"/>
              </a:rPr>
              <a:t>X</a:t>
            </a:r>
            <a:endParaRPr b="0" lang="en-US" sz="2400" strike="noStrike" u="none">
              <a:solidFill>
                <a:srgbClr val="000000"/>
              </a:solidFill>
              <a:effectLst/>
              <a:uFillTx/>
              <a:latin typeface="Arial"/>
            </a:endParaRPr>
          </a:p>
        </p:txBody>
      </p:sp>
      <p:sp>
        <p:nvSpPr>
          <p:cNvPr id="493" name="TextBox 26"/>
          <p:cNvSpPr/>
          <p:nvPr/>
        </p:nvSpPr>
        <p:spPr>
          <a:xfrm>
            <a:off x="8802720" y="2555280"/>
            <a:ext cx="539280" cy="46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400" strike="noStrike" u="none">
                <a:solidFill>
                  <a:schemeClr val="accent1"/>
                </a:solidFill>
                <a:effectLst/>
                <a:uFillTx/>
                <a:latin typeface="Calibri"/>
              </a:rPr>
              <a:t>Y</a:t>
            </a:r>
            <a:endParaRPr b="0" lang="en-US" sz="2400" strike="noStrike" u="none">
              <a:solidFill>
                <a:srgbClr val="000000"/>
              </a:solidFill>
              <a:effectLst/>
              <a:uFillTx/>
              <a:latin typeface="Arial"/>
            </a:endParaRPr>
          </a:p>
        </p:txBody>
      </p:sp>
      <p:pic>
        <p:nvPicPr>
          <p:cNvPr id="494" name="Picture 9" descr=""/>
          <p:cNvPicPr/>
          <p:nvPr/>
        </p:nvPicPr>
        <p:blipFill>
          <a:blip r:embed="rId7"/>
          <a:stretch/>
        </p:blipFill>
        <p:spPr>
          <a:xfrm>
            <a:off x="1020240" y="4957200"/>
            <a:ext cx="828000" cy="151560"/>
          </a:xfrm>
          <a:prstGeom prst="rect">
            <a:avLst/>
          </a:prstGeom>
          <a:noFill/>
          <a:ln w="0">
            <a:noFill/>
          </a:ln>
        </p:spPr>
      </p:pic>
      <p:pic>
        <p:nvPicPr>
          <p:cNvPr id="495" name="Picture 11" descr=""/>
          <p:cNvPicPr/>
          <p:nvPr/>
        </p:nvPicPr>
        <p:blipFill>
          <a:blip r:embed="rId8"/>
          <a:stretch/>
        </p:blipFill>
        <p:spPr>
          <a:xfrm>
            <a:off x="609120" y="5954400"/>
            <a:ext cx="1666080" cy="523080"/>
          </a:xfrm>
          <a:prstGeom prst="rect">
            <a:avLst/>
          </a:prstGeom>
          <a:noFill/>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49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How to Estimate f?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response (Y) is represented by one column; whereas, the predictor space (X) can be composed by one or more predictors. Hence, X will be as large as the number of predictors (p).</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498" name="PlaceHolder 3"/>
          <p:cNvSpPr>
            <a:spLocks noGrp="1"/>
          </p:cNvSpPr>
          <p:nvPr>
            <p:ph type="ftr" idx="109"/>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499"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500" name="Picture 10" descr=""/>
          <p:cNvPicPr/>
          <p:nvPr/>
        </p:nvPicPr>
        <p:blipFill>
          <a:blip r:embed="rId3"/>
          <a:stretch/>
        </p:blipFill>
        <p:spPr>
          <a:xfrm>
            <a:off x="5347800" y="3703680"/>
            <a:ext cx="2742480" cy="373680"/>
          </a:xfrm>
          <a:prstGeom prst="rect">
            <a:avLst/>
          </a:prstGeom>
          <a:noFill/>
          <a:ln w="0">
            <a:noFill/>
          </a:ln>
        </p:spPr>
      </p:pic>
      <p:pic>
        <p:nvPicPr>
          <p:cNvPr id="501" name="Picture 12" descr=""/>
          <p:cNvPicPr/>
          <p:nvPr/>
        </p:nvPicPr>
        <p:blipFill>
          <a:blip r:embed="rId4"/>
          <a:stretch/>
        </p:blipFill>
        <p:spPr>
          <a:xfrm>
            <a:off x="1203120" y="3705120"/>
            <a:ext cx="2742480" cy="370800"/>
          </a:xfrm>
          <a:prstGeom prst="rect">
            <a:avLst/>
          </a:prstGeom>
          <a:noFill/>
          <a:ln w="0">
            <a:noFill/>
          </a:ln>
        </p:spPr>
      </p:pic>
      <p:pic>
        <p:nvPicPr>
          <p:cNvPr id="502" name="Picture 16" descr=""/>
          <p:cNvPicPr/>
          <p:nvPr/>
        </p:nvPicPr>
        <p:blipFill>
          <a:blip r:embed="rId5"/>
          <a:stretch/>
        </p:blipFill>
        <p:spPr>
          <a:xfrm>
            <a:off x="1203120" y="4372200"/>
            <a:ext cx="8053560" cy="733320"/>
          </a:xfrm>
          <a:prstGeom prst="rect">
            <a:avLst/>
          </a:prstGeom>
          <a:noFill/>
          <a:ln w="0">
            <a:noFill/>
          </a:ln>
        </p:spPr>
      </p:pic>
      <p:pic>
        <p:nvPicPr>
          <p:cNvPr id="503" name="Picture 16" descr=""/>
          <p:cNvPicPr/>
          <p:nvPr/>
        </p:nvPicPr>
        <p:blipFill>
          <a:blip r:embed="rId6"/>
          <a:stretch/>
        </p:blipFill>
        <p:spPr>
          <a:xfrm>
            <a:off x="1203120" y="3022200"/>
            <a:ext cx="8041680" cy="478440"/>
          </a:xfrm>
          <a:prstGeom prst="rect">
            <a:avLst/>
          </a:prstGeom>
          <a:noFill/>
          <a:ln w="0">
            <a:noFill/>
          </a:ln>
        </p:spPr>
      </p:pic>
      <p:pic>
        <p:nvPicPr>
          <p:cNvPr id="504" name="Picture 29" descr=""/>
          <p:cNvPicPr/>
          <p:nvPr/>
        </p:nvPicPr>
        <p:blipFill>
          <a:blip r:embed="rId7"/>
          <a:stretch/>
        </p:blipFill>
        <p:spPr>
          <a:xfrm>
            <a:off x="1203120" y="5488560"/>
            <a:ext cx="5813640" cy="683280"/>
          </a:xfrm>
          <a:prstGeom prst="rect">
            <a:avLst/>
          </a:prstGeom>
          <a:noFill/>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50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How to Estimate    ?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507" name="PlaceHolder 3"/>
          <p:cNvSpPr>
            <a:spLocks noGrp="1"/>
          </p:cNvSpPr>
          <p:nvPr>
            <p:ph type="ftr" idx="110"/>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08"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509" name="Picture 16" descr=""/>
          <p:cNvPicPr/>
          <p:nvPr/>
        </p:nvPicPr>
        <p:blipFill>
          <a:blip r:embed="rId4"/>
          <a:stretch/>
        </p:blipFill>
        <p:spPr>
          <a:xfrm>
            <a:off x="1180080" y="2317680"/>
            <a:ext cx="8041680" cy="478440"/>
          </a:xfrm>
          <a:prstGeom prst="rect">
            <a:avLst/>
          </a:prstGeom>
          <a:noFill/>
          <a:ln w="0">
            <a:noFill/>
          </a:ln>
        </p:spPr>
      </p:pic>
      <p:pic>
        <p:nvPicPr>
          <p:cNvPr id="510" name="Picture 18" descr=""/>
          <p:cNvPicPr/>
          <p:nvPr/>
        </p:nvPicPr>
        <p:blipFill>
          <a:blip r:embed="rId5"/>
          <a:stretch/>
        </p:blipFill>
        <p:spPr>
          <a:xfrm>
            <a:off x="2817360" y="1897920"/>
            <a:ext cx="160560" cy="279000"/>
          </a:xfrm>
          <a:prstGeom prst="rect">
            <a:avLst/>
          </a:prstGeom>
          <a:noFill/>
          <a:ln w="0">
            <a:noFill/>
          </a:ln>
        </p:spPr>
      </p:pic>
      <p:pic>
        <p:nvPicPr>
          <p:cNvPr id="511" name="Picture 10" descr=""/>
          <p:cNvPicPr/>
          <p:nvPr/>
        </p:nvPicPr>
        <p:blipFill>
          <a:blip r:embed="rId6"/>
          <a:stretch/>
        </p:blipFill>
        <p:spPr>
          <a:xfrm>
            <a:off x="5128560" y="2907000"/>
            <a:ext cx="2742480" cy="373680"/>
          </a:xfrm>
          <a:prstGeom prst="rect">
            <a:avLst/>
          </a:prstGeom>
          <a:noFill/>
          <a:ln w="0">
            <a:noFill/>
          </a:ln>
        </p:spPr>
      </p:pic>
      <p:pic>
        <p:nvPicPr>
          <p:cNvPr id="512" name="Picture 12" descr=""/>
          <p:cNvPicPr/>
          <p:nvPr/>
        </p:nvPicPr>
        <p:blipFill>
          <a:blip r:embed="rId7"/>
          <a:stretch/>
        </p:blipFill>
        <p:spPr>
          <a:xfrm>
            <a:off x="1330200" y="2908440"/>
            <a:ext cx="2649960" cy="370800"/>
          </a:xfrm>
          <a:prstGeom prst="rect">
            <a:avLst/>
          </a:prstGeom>
          <a:noFill/>
          <a:ln w="0">
            <a:noFill/>
          </a:ln>
        </p:spPr>
      </p:pic>
      <p:pic>
        <p:nvPicPr>
          <p:cNvPr id="513" name="Picture 16" descr=""/>
          <p:cNvPicPr/>
          <p:nvPr/>
        </p:nvPicPr>
        <p:blipFill>
          <a:blip r:embed="rId8"/>
          <a:stretch/>
        </p:blipFill>
        <p:spPr>
          <a:xfrm>
            <a:off x="1330200" y="3425760"/>
            <a:ext cx="6748920" cy="664200"/>
          </a:xfrm>
          <a:prstGeom prst="rect">
            <a:avLst/>
          </a:prstGeom>
          <a:noFill/>
          <a:ln w="0">
            <a:noFill/>
          </a:ln>
        </p:spPr>
      </p:pic>
      <p:pic>
        <p:nvPicPr>
          <p:cNvPr id="514" name="Picture 13" descr="A picture containing text&#10;&#10;Description automatically generated"/>
          <p:cNvPicPr/>
          <p:nvPr/>
        </p:nvPicPr>
        <p:blipFill>
          <a:blip r:embed="rId9"/>
          <a:stretch/>
        </p:blipFill>
        <p:spPr>
          <a:xfrm>
            <a:off x="2080440" y="4495680"/>
            <a:ext cx="5905800" cy="833040"/>
          </a:xfrm>
          <a:prstGeom prst="rect">
            <a:avLst/>
          </a:prstGeom>
          <a:noFill/>
          <a:ln w="0">
            <a:noFill/>
          </a:ln>
        </p:spPr>
      </p:pic>
      <p:sp>
        <p:nvSpPr>
          <p:cNvPr id="515" name="TextBox 13"/>
          <p:cNvSpPr/>
          <p:nvPr/>
        </p:nvSpPr>
        <p:spPr>
          <a:xfrm>
            <a:off x="1260720" y="4862880"/>
            <a:ext cx="860400" cy="522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800" strike="noStrike" u="none">
                <a:solidFill>
                  <a:srgbClr val="ff0000"/>
                </a:solidFill>
                <a:effectLst/>
                <a:uFillTx/>
                <a:latin typeface="Calibri"/>
              </a:rPr>
              <a:t>i = 1</a:t>
            </a:r>
            <a:endParaRPr b="0" lang="en-US" sz="2800" strike="noStrike" u="none">
              <a:solidFill>
                <a:srgbClr val="000000"/>
              </a:solidFill>
              <a:effectLst/>
              <a:uFillTx/>
              <a:latin typeface="Arial"/>
            </a:endParaRPr>
          </a:p>
        </p:txBody>
      </p:sp>
      <p:sp>
        <p:nvSpPr>
          <p:cNvPr id="516" name="Rectangle 16"/>
          <p:cNvSpPr/>
          <p:nvPr/>
        </p:nvSpPr>
        <p:spPr>
          <a:xfrm>
            <a:off x="3468240" y="4599720"/>
            <a:ext cx="3209040" cy="3686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pic>
        <p:nvPicPr>
          <p:cNvPr id="517" name="Picture 21" descr=""/>
          <p:cNvPicPr/>
          <p:nvPr/>
        </p:nvPicPr>
        <p:blipFill>
          <a:blip r:embed="rId10"/>
          <a:stretch/>
        </p:blipFill>
        <p:spPr>
          <a:xfrm>
            <a:off x="2896920" y="5696280"/>
            <a:ext cx="936360" cy="429480"/>
          </a:xfrm>
          <a:prstGeom prst="rect">
            <a:avLst/>
          </a:prstGeom>
          <a:noFill/>
          <a:ln w="0">
            <a:noFill/>
          </a:ln>
        </p:spPr>
      </p:pic>
      <p:pic>
        <p:nvPicPr>
          <p:cNvPr id="518" name="Picture 22" descr=""/>
          <p:cNvPicPr/>
          <p:nvPr/>
        </p:nvPicPr>
        <p:blipFill>
          <a:blip r:embed="rId11"/>
          <a:stretch/>
        </p:blipFill>
        <p:spPr>
          <a:xfrm>
            <a:off x="4097520" y="5673240"/>
            <a:ext cx="1028880" cy="452520"/>
          </a:xfrm>
          <a:prstGeom prst="rect">
            <a:avLst/>
          </a:prstGeom>
          <a:noFill/>
          <a:ln w="0">
            <a:noFill/>
          </a:ln>
        </p:spPr>
      </p:pic>
      <p:pic>
        <p:nvPicPr>
          <p:cNvPr id="519" name="Picture 23" descr=""/>
          <p:cNvPicPr/>
          <p:nvPr/>
        </p:nvPicPr>
        <p:blipFill>
          <a:blip r:embed="rId12"/>
          <a:stretch/>
        </p:blipFill>
        <p:spPr>
          <a:xfrm>
            <a:off x="5644800" y="5673240"/>
            <a:ext cx="1028880" cy="452520"/>
          </a:xfrm>
          <a:prstGeom prst="rect">
            <a:avLst/>
          </a:prstGeom>
          <a:noFill/>
          <a:ln w="0">
            <a:noFill/>
          </a:ln>
        </p:spPr>
      </p:pic>
      <p:sp>
        <p:nvSpPr>
          <p:cNvPr id="520" name="TextBox 25"/>
          <p:cNvSpPr/>
          <p:nvPr/>
        </p:nvSpPr>
        <p:spPr>
          <a:xfrm>
            <a:off x="4482000" y="4066200"/>
            <a:ext cx="1103040" cy="522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800" strike="noStrike" u="none">
                <a:solidFill>
                  <a:srgbClr val="ff0000"/>
                </a:solidFill>
                <a:effectLst/>
                <a:uFillTx/>
                <a:latin typeface="Calibri"/>
              </a:rPr>
              <a:t>p = 3</a:t>
            </a:r>
            <a:endParaRPr b="0" lang="en-US" sz="2800" strike="noStrike" u="none">
              <a:solidFill>
                <a:srgbClr val="000000"/>
              </a:solidFill>
              <a:effectLst/>
              <a:uFillTx/>
              <a:latin typeface="Arial"/>
            </a:endParaRPr>
          </a:p>
        </p:txBody>
      </p:sp>
      <p:sp>
        <p:nvSpPr>
          <p:cNvPr id="521" name="Rectangle 26"/>
          <p:cNvSpPr/>
          <p:nvPr/>
        </p:nvSpPr>
        <p:spPr>
          <a:xfrm>
            <a:off x="2486880" y="4923000"/>
            <a:ext cx="345600" cy="415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sp>
        <p:nvSpPr>
          <p:cNvPr id="522" name="Rectangle 27"/>
          <p:cNvSpPr/>
          <p:nvPr/>
        </p:nvSpPr>
        <p:spPr>
          <a:xfrm>
            <a:off x="2902680" y="4980600"/>
            <a:ext cx="934560" cy="29952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cxnSp>
        <p:nvCxnSpPr>
          <p:cNvPr id="523" name="Straight Arrow Connector 28"/>
          <p:cNvCxnSpPr/>
          <p:nvPr/>
        </p:nvCxnSpPr>
        <p:spPr>
          <a:xfrm>
            <a:off x="3289680" y="5276520"/>
            <a:ext cx="9720" cy="415080"/>
          </a:xfrm>
          <a:prstGeom prst="straightConnector1">
            <a:avLst/>
          </a:prstGeom>
          <a:ln w="28575">
            <a:solidFill>
              <a:srgbClr val="ffc000"/>
            </a:solidFill>
            <a:round/>
          </a:ln>
        </p:spPr>
      </p:cxnSp>
      <p:sp>
        <p:nvSpPr>
          <p:cNvPr id="524" name="Rectangle 29"/>
          <p:cNvSpPr/>
          <p:nvPr/>
        </p:nvSpPr>
        <p:spPr>
          <a:xfrm>
            <a:off x="2902680" y="5675040"/>
            <a:ext cx="934560" cy="4986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ff0000"/>
              </a:solidFill>
              <a:effectLst/>
              <a:uFillTx/>
              <a:latin typeface="Calibri"/>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52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How to Estimate f?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Once we have the </a:t>
            </a:r>
            <a:r>
              <a:rPr b="0" i="1" lang="en-US" sz="2100" strike="noStrike" u="none">
                <a:solidFill>
                  <a:schemeClr val="dk1"/>
                </a:solidFill>
                <a:effectLst/>
                <a:uFillTx/>
                <a:latin typeface="Calibri"/>
              </a:rPr>
              <a:t>training data, </a:t>
            </a:r>
            <a:r>
              <a:rPr b="0" lang="en-US" sz="2100" strike="noStrike" u="none">
                <a:solidFill>
                  <a:schemeClr val="dk1"/>
                </a:solidFill>
                <a:effectLst/>
                <a:uFillTx/>
                <a:latin typeface="Calibri"/>
              </a:rPr>
              <a:t>the goal is to apply a statistical learning method that will estimate the unknown function  . More specifically, the training data will be used to find a function     such that                  for any  observation pair                 .</a:t>
            </a:r>
            <a:endParaRPr b="0" lang="en-US" sz="2100" strike="noStrike" u="none">
              <a:solidFill>
                <a:srgbClr val="000000"/>
              </a:solidFill>
              <a:effectLst/>
              <a:uFillTx/>
              <a:latin typeface="Arial"/>
            </a:endParaRPr>
          </a:p>
        </p:txBody>
      </p:sp>
      <p:sp>
        <p:nvSpPr>
          <p:cNvPr id="527" name="PlaceHolder 3"/>
          <p:cNvSpPr>
            <a:spLocks noGrp="1"/>
          </p:cNvSpPr>
          <p:nvPr>
            <p:ph type="ftr" idx="111"/>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An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28"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529" name="Picture 18" descr=""/>
          <p:cNvPicPr/>
          <p:nvPr/>
        </p:nvPicPr>
        <p:blipFill>
          <a:blip r:embed="rId3"/>
          <a:stretch/>
        </p:blipFill>
        <p:spPr>
          <a:xfrm>
            <a:off x="4306680" y="2625120"/>
            <a:ext cx="160560" cy="279000"/>
          </a:xfrm>
          <a:prstGeom prst="rect">
            <a:avLst/>
          </a:prstGeom>
          <a:noFill/>
          <a:ln w="0">
            <a:noFill/>
          </a:ln>
        </p:spPr>
      </p:pic>
      <p:pic>
        <p:nvPicPr>
          <p:cNvPr id="530" name="Picture 12" descr=""/>
          <p:cNvPicPr/>
          <p:nvPr/>
        </p:nvPicPr>
        <p:blipFill>
          <a:blip r:embed="rId4"/>
          <a:stretch/>
        </p:blipFill>
        <p:spPr>
          <a:xfrm>
            <a:off x="1876680" y="2807640"/>
            <a:ext cx="217800" cy="410760"/>
          </a:xfrm>
          <a:prstGeom prst="rect">
            <a:avLst/>
          </a:prstGeom>
          <a:noFill/>
          <a:ln w="0">
            <a:noFill/>
          </a:ln>
        </p:spPr>
      </p:pic>
      <p:pic>
        <p:nvPicPr>
          <p:cNvPr id="531" name="Picture 13" descr=""/>
          <p:cNvPicPr/>
          <p:nvPr/>
        </p:nvPicPr>
        <p:blipFill>
          <a:blip r:embed="rId5"/>
          <a:stretch/>
        </p:blipFill>
        <p:spPr>
          <a:xfrm>
            <a:off x="3292920" y="2850480"/>
            <a:ext cx="791280" cy="336600"/>
          </a:xfrm>
          <a:prstGeom prst="rect">
            <a:avLst/>
          </a:prstGeom>
          <a:noFill/>
          <a:ln w="0">
            <a:noFill/>
          </a:ln>
        </p:spPr>
      </p:pic>
      <p:pic>
        <p:nvPicPr>
          <p:cNvPr id="532" name="Picture 14" descr=""/>
          <p:cNvPicPr/>
          <p:nvPr/>
        </p:nvPicPr>
        <p:blipFill>
          <a:blip r:embed="rId6"/>
          <a:stretch/>
        </p:blipFill>
        <p:spPr>
          <a:xfrm>
            <a:off x="6929640" y="2846520"/>
            <a:ext cx="872280" cy="344880"/>
          </a:xfrm>
          <a:prstGeom prst="rect">
            <a:avLst/>
          </a:prstGeom>
          <a:noFill/>
          <a:ln w="0">
            <a:noFill/>
          </a:ln>
        </p:spPr>
      </p:pic>
      <p:pic>
        <p:nvPicPr>
          <p:cNvPr id="533" name="Picture 15" descr=""/>
          <p:cNvPicPr/>
          <p:nvPr/>
        </p:nvPicPr>
        <p:blipFill>
          <a:blip r:embed="rId7"/>
          <a:stretch/>
        </p:blipFill>
        <p:spPr>
          <a:xfrm>
            <a:off x="2244600" y="3593880"/>
            <a:ext cx="6649560" cy="273132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4" name="Picture 6" descr="A picture containing graphical user interface&#10;&#10;Description automatically generated"/>
          <p:cNvPicPr/>
          <p:nvPr/>
        </p:nvPicPr>
        <p:blipFill>
          <a:blip r:embed="rId1"/>
          <a:stretch/>
        </p:blipFill>
        <p:spPr>
          <a:xfrm>
            <a:off x="37080" y="6005160"/>
            <a:ext cx="1622520" cy="839520"/>
          </a:xfrm>
          <a:prstGeom prst="rect">
            <a:avLst/>
          </a:prstGeom>
          <a:noFill/>
          <a:ln w="0">
            <a:noFill/>
          </a:ln>
        </p:spPr>
      </p:pic>
      <p:sp>
        <p:nvSpPr>
          <p:cNvPr id="53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53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Choosing The "Right" Model</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There are countless of statistical learning techniques, far too many to enumerate, yet, no one method can be said to overshadow over another— there is no single best method!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This gives rise to the common saying "</a:t>
            </a:r>
            <a:r>
              <a:rPr b="1" i="1" lang="en-US" sz="2100" strike="noStrike" u="none">
                <a:solidFill>
                  <a:srgbClr val="0246f2"/>
                </a:solidFill>
                <a:effectLst/>
                <a:uFillTx/>
                <a:latin typeface="Calibri"/>
                <a:ea typeface="Calibri"/>
              </a:rPr>
              <a:t>there ain't no such thing as free lunch</a:t>
            </a:r>
            <a:r>
              <a:rPr b="0" lang="en-US" sz="2100" strike="noStrike" u="none">
                <a:solidFill>
                  <a:schemeClr val="dk1"/>
                </a:solidFill>
                <a:effectLst/>
                <a:uFillTx/>
                <a:latin typeface="Calibri"/>
                <a:ea typeface="Calibri"/>
              </a:rPr>
              <a:t>" (</a:t>
            </a:r>
            <a:r>
              <a:rPr b="1" lang="en-US" sz="2100" strike="noStrike" u="none">
                <a:solidFill>
                  <a:schemeClr val="dk1"/>
                </a:solidFill>
                <a:effectLst/>
                <a:uFillTx/>
                <a:latin typeface="Calibri"/>
                <a:ea typeface="Calibri"/>
              </a:rPr>
              <a:t>TANSTAAFL</a:t>
            </a:r>
            <a:r>
              <a:rPr b="0" lang="en-US" sz="2100" strike="noStrike" u="none">
                <a:solidFill>
                  <a:schemeClr val="dk1"/>
                </a:solidFill>
                <a:effectLst/>
                <a:uFillTx/>
                <a:latin typeface="Calibri"/>
                <a:ea typeface="Calibri"/>
              </a:rPr>
              <a:t>), which in the statistical/ data science/ machine learning domain is taken to mean that there is no one method that dominates all others over all possible data sets.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What works on one dataset, is not guaranteed to work on a different dataset</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Different objectives (prediction, inference), will lead to different tradeoffs, which will led to different models</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The limiting assumptions that come with choosing a particular model are the price that pay for lunch</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1" i="1" lang="en-US" sz="2100" strike="noStrike" u="none">
                <a:solidFill>
                  <a:srgbClr val="ff0000"/>
                </a:solidFill>
                <a:effectLst/>
                <a:uFillTx/>
                <a:latin typeface="Calibri"/>
                <a:ea typeface="Calibri"/>
              </a:rPr>
              <a:t>Bottom line: no best method—there's always a tradeoff consisting of a gain and loss. </a:t>
            </a:r>
            <a:endParaRPr b="0" lang="en-US" sz="2100" strike="noStrike" u="none">
              <a:solidFill>
                <a:srgbClr val="000000"/>
              </a:solidFill>
              <a:effectLst/>
              <a:uFillTx/>
              <a:latin typeface="Arial"/>
            </a:endParaRPr>
          </a:p>
        </p:txBody>
      </p:sp>
      <p:sp>
        <p:nvSpPr>
          <p:cNvPr id="537" name="PlaceHolder 3"/>
          <p:cNvSpPr>
            <a:spLocks noGrp="1"/>
          </p:cNvSpPr>
          <p:nvPr>
            <p:ph type="ftr" idx="112"/>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Free Lunch &lt;</a:t>
            </a:r>
            <a:r>
              <a:rPr b="0" lang="en-US" sz="1200" strike="noStrike" u="sng">
                <a:solidFill>
                  <a:schemeClr val="dk1">
                    <a:tint val="75000"/>
                  </a:schemeClr>
                </a:solidFill>
                <a:effectLst/>
                <a:uFillTx/>
                <a:latin typeface="Calibri"/>
                <a:ea typeface="Calibri"/>
                <a:hlinkClick r:id="rId2"/>
              </a:rPr>
              <a:t>https://en.wikipedia.org/wiki/There_ain%27t_no_such_thing_as_a_free_lunch</a:t>
            </a:r>
            <a:r>
              <a:rPr b="0" lang="en-US" sz="1200" strike="noStrike" u="none">
                <a:solidFill>
                  <a:schemeClr val="dk1">
                    <a:tint val="75000"/>
                  </a:schemeClr>
                </a:solidFill>
                <a:effectLst/>
                <a:uFillTx/>
                <a:latin typeface="Calibri"/>
                <a:ea typeface="Calibri"/>
              </a:rPr>
              <a:t>&gt;; Image Cred &lt;</a:t>
            </a:r>
            <a:r>
              <a:rPr b="0" lang="en-US" sz="1200" strike="noStrike" u="sng">
                <a:solidFill>
                  <a:schemeClr val="dk1">
                    <a:tint val="75000"/>
                  </a:schemeClr>
                </a:solidFill>
                <a:effectLst/>
                <a:uFillTx/>
                <a:latin typeface="Calibri"/>
                <a:ea typeface="Calibri"/>
                <a:hlinkClick r:id="rId3"/>
              </a:rPr>
              <a:t>http://www.freelunchblog.net/</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38" name="Picture 9" descr="A picture containing text, device&#10;&#10;Description automatically generated"/>
          <p:cNvPicPr/>
          <p:nvPr/>
        </p:nvPicPr>
        <p:blipFill>
          <a:blip r:embed="rId4"/>
          <a:stretch/>
        </p:blipFill>
        <p:spPr>
          <a:xfrm>
            <a:off x="7488360" y="363240"/>
            <a:ext cx="3873960" cy="1145520"/>
          </a:xfrm>
          <a:prstGeom prst="rect">
            <a:avLst/>
          </a:prstGeom>
          <a:noFill/>
          <a:ln w="0">
            <a:noFill/>
          </a:ln>
        </p:spPr>
      </p:pic>
      <p:cxnSp>
        <p:nvCxnSpPr>
          <p:cNvPr id="539" name="Straight Arrow Connector 12"/>
          <p:cNvCxnSpPr/>
          <p:nvPr/>
        </p:nvCxnSpPr>
        <p:spPr>
          <a:xfrm>
            <a:off x="459000" y="5827680"/>
            <a:ext cx="912960" cy="912960"/>
          </a:xfrm>
          <a:prstGeom prst="straightConnector1">
            <a:avLst/>
          </a:prstGeom>
          <a:ln w="28575">
            <a:solidFill>
              <a:srgbClr val="ff0000"/>
            </a:solidFill>
            <a:round/>
          </a:ln>
        </p:spPr>
      </p:cxnSp>
      <p:cxnSp>
        <p:nvCxnSpPr>
          <p:cNvPr id="540" name="Straight Arrow Connector 14"/>
          <p:cNvCxnSpPr/>
          <p:nvPr/>
        </p:nvCxnSpPr>
        <p:spPr>
          <a:xfrm flipV="1">
            <a:off x="101160" y="6012360"/>
            <a:ext cx="1224360" cy="831960"/>
          </a:xfrm>
          <a:prstGeom prst="straightConnector1">
            <a:avLst/>
          </a:prstGeom>
          <a:ln w="28575">
            <a:solidFill>
              <a:srgbClr val="ff0000"/>
            </a:solidFill>
            <a:round/>
          </a:ln>
        </p:spPr>
      </p:cxn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542" name="PlaceHolder 2"/>
          <p:cNvSpPr>
            <a:spLocks noGrp="1"/>
          </p:cNvSpPr>
          <p:nvPr>
            <p:ph/>
          </p:nvPr>
        </p:nvSpPr>
        <p:spPr>
          <a:xfrm>
            <a:off x="7228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rPr>
              <a:t>Choosing The "Right" Model</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As a result of the lack of a single universal model that can cater to one problem or dataset, it is common for an analyst to learn multiple modeling techniques and apply them to the same training set with the intention of picking the best model, where best depends on the goal— inference or prediction.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This does not mean that all algorithms are equal, for they are not. It is indeed the case that some models tend to perform better with a particular range of problems given that the assumptions made might cater to the problem at hand better, but the analyst should always pay close attention to the details in the assumptions, for with each model there come different advantages and disadvantages. </a:t>
            </a:r>
            <a:endParaRPr b="0" lang="en-US" sz="20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000" strike="noStrike" u="none">
                <a:solidFill>
                  <a:schemeClr val="dk1"/>
                </a:solidFill>
                <a:effectLst/>
                <a:uFillTx/>
                <a:latin typeface="Calibri"/>
                <a:ea typeface="Calibri"/>
              </a:rPr>
              <a:t>Run multiple models</a:t>
            </a:r>
            <a:endParaRPr b="0" lang="en-US" sz="20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000" strike="noStrike" u="none">
                <a:solidFill>
                  <a:schemeClr val="dk1"/>
                </a:solidFill>
                <a:effectLst/>
                <a:uFillTx/>
                <a:latin typeface="Calibri"/>
                <a:ea typeface="Calibri"/>
              </a:rPr>
              <a:t>Understand the assumption of each model </a:t>
            </a:r>
            <a:endParaRPr b="0" lang="en-US" sz="20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000" strike="noStrike" u="none">
                <a:solidFill>
                  <a:schemeClr val="dk1"/>
                </a:solidFill>
                <a:effectLst/>
                <a:uFillTx/>
                <a:latin typeface="Calibri"/>
                <a:ea typeface="Calibri"/>
              </a:rPr>
              <a:t>Pick the "best" model </a:t>
            </a:r>
            <a:endParaRPr b="0" lang="en-US" sz="20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t>
            </a:r>
            <a:r>
              <a:rPr b="1" i="1" lang="en-US" sz="2000" strike="noStrike" u="none">
                <a:solidFill>
                  <a:srgbClr val="ff0000"/>
                </a:solidFill>
                <a:effectLst/>
                <a:uFillTx/>
                <a:latin typeface="Calibri"/>
                <a:ea typeface="Calibri"/>
              </a:rPr>
              <a:t>Attempt many models to discover the one that performs best for a specific problem.</a:t>
            </a:r>
            <a:r>
              <a:rPr b="1" i="1" lang="en-US" sz="2000" strike="noStrike" u="none">
                <a:solidFill>
                  <a:schemeClr val="dk1"/>
                </a:solidFill>
                <a:effectLst/>
                <a:uFillTx/>
                <a:latin typeface="Calibri"/>
                <a:ea typeface="Calibri"/>
              </a:rPr>
              <a:t>"</a:t>
            </a:r>
            <a:r>
              <a:rPr b="0" lang="en-US" sz="2000" strike="noStrike" u="none">
                <a:solidFill>
                  <a:schemeClr val="dk1"/>
                </a:solidFill>
                <a:effectLst/>
                <a:uFillTx/>
                <a:latin typeface="Calibri"/>
                <a:ea typeface="Calibri"/>
              </a:rPr>
              <a:t> —G4G</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000" strike="noStrike" u="none">
              <a:solidFill>
                <a:srgbClr val="000000"/>
              </a:solidFill>
              <a:effectLst/>
              <a:uFillTx/>
              <a:latin typeface="Arial"/>
            </a:endParaRPr>
          </a:p>
        </p:txBody>
      </p:sp>
      <p:sp>
        <p:nvSpPr>
          <p:cNvPr id="543" name="PlaceHolder 3"/>
          <p:cNvSpPr>
            <a:spLocks noGrp="1"/>
          </p:cNvSpPr>
          <p:nvPr>
            <p:ph type="ftr" idx="113"/>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Free Lunch &lt;</a:t>
            </a:r>
            <a:r>
              <a:rPr b="0" lang="en-US" sz="1200" strike="noStrike" u="sng">
                <a:solidFill>
                  <a:schemeClr val="dk1">
                    <a:tint val="75000"/>
                  </a:schemeClr>
                </a:solidFill>
                <a:effectLst/>
                <a:uFillTx/>
                <a:latin typeface="Calibri"/>
                <a:ea typeface="Calibri"/>
                <a:hlinkClick r:id="rId1"/>
              </a:rPr>
              <a:t>https://towardsdatascience.com/what-no-free-lunch-really-means-in-machine-learning-85493215625d</a:t>
            </a:r>
            <a:r>
              <a:rPr b="0" lang="en-US" sz="1200" strike="noStrike" u="none">
                <a:solidFill>
                  <a:schemeClr val="dk1">
                    <a:tint val="75000"/>
                  </a:schemeClr>
                </a:solidFill>
                <a:effectLst/>
                <a:uFillTx/>
                <a:latin typeface="Calibri"/>
                <a:ea typeface="Calibri"/>
              </a:rPr>
              <a:t>&gt;; &lt;</a:t>
            </a:r>
            <a:r>
              <a:rPr b="0" lang="en-US" sz="1200" strike="noStrike" u="sng">
                <a:solidFill>
                  <a:schemeClr val="dk1">
                    <a:tint val="75000"/>
                  </a:schemeClr>
                </a:solidFill>
                <a:effectLst/>
                <a:uFillTx/>
                <a:latin typeface="Calibri"/>
                <a:ea typeface="Calibri"/>
                <a:hlinkClick r:id="rId2"/>
              </a:rPr>
              <a:t>https://www.geeksforgeeks.org/what-is-no-free-lunch-theorem/</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44"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54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Choosing The "Right" Model</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547" name="PlaceHolder 3"/>
          <p:cNvSpPr>
            <a:spLocks noGrp="1"/>
          </p:cNvSpPr>
          <p:nvPr>
            <p:ph type="ftr" idx="114"/>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Meme generator &lt;</a:t>
            </a:r>
            <a:r>
              <a:rPr b="0" lang="en-US" sz="1200" strike="noStrike" u="sng">
                <a:solidFill>
                  <a:schemeClr val="dk1">
                    <a:tint val="75000"/>
                  </a:schemeClr>
                </a:solidFill>
                <a:effectLst/>
                <a:uFillTx/>
                <a:latin typeface="Calibri"/>
                <a:ea typeface="Calibri"/>
                <a:hlinkClick r:id="rId1"/>
              </a:rPr>
              <a:t>https://imgflip.com/memegenerator/Oprah-You-Get-A</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48"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549" name="Picture 5" descr="A picture containing text, person, female, arm&#10;&#10;Description automatically generated"/>
          <p:cNvPicPr/>
          <p:nvPr/>
        </p:nvPicPr>
        <p:blipFill>
          <a:blip r:embed="rId3"/>
          <a:stretch/>
        </p:blipFill>
        <p:spPr>
          <a:xfrm>
            <a:off x="3304440" y="2319480"/>
            <a:ext cx="5571000" cy="415800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4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What is a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word model seems to be used in different kinds of domains, and as a result has a multitude of meanings depending where one looks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 quick glance at the dictionary, and one finds the following definitions-</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 copy of something (e.g. model of building)</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 version of a product (e.g. model of a car- Tesla)</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An example of good virtue (e.g. "This city is a model for safety")</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 fashion career (e.g. person getting paid to pose wearing a particular shirt)</a:t>
            </a:r>
            <a:endParaRPr b="0" lang="en-US" sz="2100" strike="noStrike" u="none">
              <a:solidFill>
                <a:srgbClr val="000000"/>
              </a:solidFill>
              <a:effectLst/>
              <a:uFillTx/>
              <a:latin typeface="Arial"/>
            </a:endParaRPr>
          </a:p>
          <a:p>
            <a:pPr marL="457200" indent="-457200" defTabSz="914400">
              <a:lnSpc>
                <a:spcPct val="90000"/>
              </a:lnSpc>
              <a:spcBef>
                <a:spcPts val="1001"/>
              </a:spcBef>
              <a:buClr>
                <a:srgbClr val="0246f2"/>
              </a:buClr>
              <a:buFont typeface="Wingdings" charset="2"/>
              <a:buChar char=""/>
              <a:tabLst>
                <a:tab algn="l" pos="0"/>
              </a:tabLst>
            </a:pPr>
            <a:r>
              <a:rPr b="1" i="1" lang="en-US" sz="2100" strike="noStrike" u="none">
                <a:solidFill>
                  <a:srgbClr val="0246f2"/>
                </a:solidFill>
                <a:effectLst/>
                <a:uFillTx/>
                <a:latin typeface="Calibri"/>
                <a:ea typeface="Calibri"/>
              </a:rPr>
              <a:t>A set of ideas and numbers that describe the state of something (e.g. a computer model)</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44" name="PlaceHolder 3"/>
          <p:cNvSpPr>
            <a:spLocks noGrp="1"/>
          </p:cNvSpPr>
          <p:nvPr>
            <p:ph type="ftr" idx="72"/>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Model &lt;</a:t>
            </a:r>
            <a:r>
              <a:rPr b="0" lang="en-US" sz="1200" strike="noStrike" u="sng">
                <a:solidFill>
                  <a:schemeClr val="dk1">
                    <a:tint val="75000"/>
                  </a:schemeClr>
                </a:solidFill>
                <a:effectLst/>
                <a:uFillTx/>
                <a:latin typeface="Calibri"/>
                <a:ea typeface="Calibri"/>
                <a:hlinkClick r:id="rId1"/>
              </a:rPr>
              <a:t>https://www.britannica.com/dictionary/model</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45"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551"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Choosing The "Best" Model</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With all the models, that an analyst ends up fitting to the training data—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0246f2"/>
                </a:solidFill>
                <a:effectLst/>
                <a:uFillTx/>
                <a:latin typeface="Calibri"/>
                <a:ea typeface="Calibri"/>
              </a:rPr>
              <a:t>How does one pick the best model?</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Making such a decision "can be one of the most challenging parts of performing statistical learning in practice."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ea typeface="Calibri"/>
              </a:rPr>
              <a:t>Measuring Quality of Fit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One possibility on assessing a model's accuracy  (a.k.a. "</a:t>
            </a:r>
            <a:r>
              <a:rPr b="0" i="1" lang="en-US" sz="2100" strike="noStrike" u="none">
                <a:solidFill>
                  <a:schemeClr val="dk1"/>
                </a:solidFill>
                <a:effectLst/>
                <a:uFillTx/>
                <a:latin typeface="Calibri"/>
                <a:ea typeface="Calibri"/>
              </a:rPr>
              <a:t>best-ness</a:t>
            </a:r>
            <a:r>
              <a:rPr b="0" lang="en-US" sz="2100" strike="noStrike" u="none">
                <a:solidFill>
                  <a:schemeClr val="dk1"/>
                </a:solidFill>
                <a:effectLst/>
                <a:uFillTx/>
                <a:latin typeface="Calibri"/>
                <a:ea typeface="Calibri"/>
              </a:rPr>
              <a:t>"), is to quantify/measure the </a:t>
            </a:r>
            <a:r>
              <a:rPr b="1" i="1" lang="en-US" sz="2100" strike="noStrike" u="none">
                <a:solidFill>
                  <a:srgbClr val="ff0000"/>
                </a:solidFill>
                <a:effectLst/>
                <a:uFillTx/>
                <a:latin typeface="Calibri"/>
                <a:ea typeface="Calibri"/>
              </a:rPr>
              <a:t>extent to which its predictions match the observed data</a:t>
            </a:r>
            <a:r>
              <a:rPr b="0" lang="en-US" sz="2100" strike="noStrike" u="none">
                <a:solidFill>
                  <a:schemeClr val="dk1"/>
                </a:solidFill>
                <a:effectLst/>
                <a:uFillTx/>
                <a:latin typeface="Calibri"/>
                <a:ea typeface="Calibri"/>
              </a:rPr>
              <a:t>. At its essence, this simply means measuring the extent to which a predicted response value for a given observation will fall off/ deviate from the true response value for that observation, when using the estimated function that the model has generated.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552" name="PlaceHolder 3"/>
          <p:cNvSpPr>
            <a:spLocks noGrp="1"/>
          </p:cNvSpPr>
          <p:nvPr>
            <p:ph type="ftr" idx="115"/>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a:t>
            </a:r>
            <a:r>
              <a:rPr b="0" lang="en-US" sz="1200" strike="noStrike" u="none">
                <a:solidFill>
                  <a:schemeClr val="dk1">
                    <a:tint val="75000"/>
                  </a:schemeClr>
                </a:solidFill>
                <a:effectLst/>
                <a:uFillTx/>
                <a:latin typeface="Calibri"/>
                <a:ea typeface="Calibri"/>
              </a:rPr>
              <a:t>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53"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4" name="Picture 10" descr="Chart, scatter chart&#10;&#10;Description automatically generated"/>
          <p:cNvPicPr/>
          <p:nvPr/>
        </p:nvPicPr>
        <p:blipFill>
          <a:blip r:embed="rId1"/>
          <a:stretch/>
        </p:blipFill>
        <p:spPr>
          <a:xfrm>
            <a:off x="3225240" y="2488320"/>
            <a:ext cx="6050520" cy="3982680"/>
          </a:xfrm>
          <a:prstGeom prst="rect">
            <a:avLst/>
          </a:prstGeom>
          <a:noFill/>
          <a:ln w="0">
            <a:noFill/>
          </a:ln>
        </p:spPr>
      </p:pic>
      <p:sp>
        <p:nvSpPr>
          <p:cNvPr id="55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556"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Measuring Quality of Fit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557" name="PlaceHolder 3"/>
          <p:cNvSpPr>
            <a:spLocks noGrp="1"/>
          </p:cNvSpPr>
          <p:nvPr>
            <p:ph type="ftr" idx="116"/>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3"/>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58" name="Picture 9" descr="A picture containing text, device&#10;&#10;Description automatically generated"/>
          <p:cNvPicPr/>
          <p:nvPr/>
        </p:nvPicPr>
        <p:blipFill>
          <a:blip r:embed="rId4"/>
          <a:stretch/>
        </p:blipFill>
        <p:spPr>
          <a:xfrm>
            <a:off x="7488360" y="363240"/>
            <a:ext cx="3873960" cy="1145520"/>
          </a:xfrm>
          <a:prstGeom prst="rect">
            <a:avLst/>
          </a:prstGeom>
          <a:noFill/>
          <a:ln w="0">
            <a:noFill/>
          </a:ln>
        </p:spPr>
      </p:pic>
      <p:sp>
        <p:nvSpPr>
          <p:cNvPr id="559" name="TextBox 1"/>
          <p:cNvSpPr/>
          <p:nvPr/>
        </p:nvSpPr>
        <p:spPr>
          <a:xfrm>
            <a:off x="4417200" y="2312280"/>
            <a:ext cx="3370320" cy="368640"/>
          </a:xfrm>
          <a:prstGeom prst="rect">
            <a:avLst/>
          </a:prstGeom>
          <a:noFill/>
          <a:ln w="0">
            <a:noFill/>
          </a:ln>
        </p:spPr>
        <p:style>
          <a:lnRef idx="0"/>
          <a:fillRef idx="0"/>
          <a:effectRef idx="0"/>
          <a:fontRef idx="minor"/>
        </p:style>
        <p:txBody>
          <a:bodyPr numCol="1" spcCol="0" lIns="90000" rIns="90000" tIns="45000" bIns="45000" anchor="t">
            <a:spAutoFit/>
          </a:bodyPr>
          <a:p>
            <a:pPr defTabSz="914400">
              <a:lnSpc>
                <a:spcPct val="100000"/>
              </a:lnSpc>
            </a:pPr>
            <a:r>
              <a:rPr b="1" i="1" lang="en-US" sz="1800" strike="noStrike" u="none">
                <a:solidFill>
                  <a:srgbClr val="0246f2"/>
                </a:solidFill>
                <a:effectLst/>
                <a:uFillTx/>
                <a:latin typeface="Calibri"/>
                <a:ea typeface="Calibri"/>
              </a:rPr>
              <a:t>sales= 7.03 +0.05(TV)</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561"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Measuring Quality of Fit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562" name="PlaceHolder 3"/>
          <p:cNvSpPr>
            <a:spLocks noGrp="1"/>
          </p:cNvSpPr>
          <p:nvPr>
            <p:ph type="ftr" idx="117"/>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63"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564" name="Picture 6" descr="Chart, scatter chart&#10;&#10;Description automatically generated"/>
          <p:cNvPicPr/>
          <p:nvPr/>
        </p:nvPicPr>
        <p:blipFill>
          <a:blip r:embed="rId4"/>
          <a:stretch/>
        </p:blipFill>
        <p:spPr>
          <a:xfrm>
            <a:off x="440640" y="2669760"/>
            <a:ext cx="6152760" cy="3805560"/>
          </a:xfrm>
          <a:prstGeom prst="rect">
            <a:avLst/>
          </a:prstGeom>
          <a:noFill/>
          <a:ln w="0">
            <a:noFill/>
          </a:ln>
        </p:spPr>
      </p:pic>
      <p:graphicFrame>
        <p:nvGraphicFramePr>
          <p:cNvPr id="565" name="Table 10"/>
          <p:cNvGraphicFramePr/>
          <p:nvPr/>
        </p:nvGraphicFramePr>
        <p:xfrm>
          <a:off x="6673320" y="2170440"/>
          <a:ext cx="3924720" cy="741600"/>
        </p:xfrm>
        <a:graphic>
          <a:graphicData uri="http://schemas.openxmlformats.org/drawingml/2006/table">
            <a:tbl>
              <a:tblPr/>
              <a:tblGrid>
                <a:gridCol w="1506600"/>
                <a:gridCol w="2418480"/>
              </a:tblGrid>
              <a:tr h="370800">
                <a:tc>
                  <a:txBody>
                    <a:bodyPr anchor="t">
                      <a:noAutofit/>
                    </a:bodyPr>
                    <a:p>
                      <a:pPr defTabSz="914400">
                        <a:lnSpc>
                          <a:spcPct val="100000"/>
                        </a:lnSpc>
                      </a:pPr>
                      <a:r>
                        <a:rPr b="1" lang="en-US" sz="1800" strike="noStrike" u="none">
                          <a:solidFill>
                            <a:schemeClr val="lt1"/>
                          </a:solidFill>
                          <a:effectLst/>
                          <a:uFillTx/>
                          <a:latin typeface="Calibri"/>
                        </a:rPr>
                        <a:t>f()</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3"/>
                    </a:solidFill>
                  </a:tcPr>
                </a:tc>
                <a:tc>
                  <a:txBody>
                    <a:bodyPr anchor="t">
                      <a:noAutofit/>
                    </a:bodyPr>
                    <a:p>
                      <a:pPr defTabSz="914400">
                        <a:lnSpc>
                          <a:spcPct val="100000"/>
                        </a:lnSpc>
                      </a:pPr>
                      <a:r>
                        <a:rPr b="1" lang="en-US" sz="1800" strike="noStrike" u="none">
                          <a:solidFill>
                            <a:schemeClr val="lt1"/>
                          </a:solidFill>
                          <a:effectLst/>
                          <a:uFillTx/>
                          <a:latin typeface="Calibri"/>
                        </a:rPr>
                        <a:t>Y= f(x)+e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3"/>
                    </a:solidFill>
                  </a:tcPr>
                </a:tc>
              </a:tr>
              <a:tr h="370800">
                <a:tc>
                  <a:txBody>
                    <a:bodyPr anchor="t">
                      <a:noAutofit/>
                    </a:bodyPr>
                    <a:p>
                      <a:pPr defTabSz="914400">
                        <a:lnSpc>
                          <a:spcPct val="100000"/>
                        </a:lnSpc>
                      </a:pPr>
                      <a:r>
                        <a:rPr b="0" lang="en-US" sz="1800" strike="noStrike" u="none">
                          <a:solidFill>
                            <a:schemeClr val="dk1"/>
                          </a:solidFill>
                          <a:effectLst/>
                          <a:uFillTx/>
                          <a:latin typeface="Calibri"/>
                        </a:rPr>
                        <a:t>Estimated ^f()</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Sales= 7.03 + 0.05*(TV)</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40000"/>
                      </a:schemeClr>
                    </a:solidFill>
                  </a:tcPr>
                </a:tc>
              </a:tr>
            </a:tbl>
          </a:graphicData>
        </a:graphic>
      </p:graphicFrame>
      <p:graphicFrame>
        <p:nvGraphicFramePr>
          <p:cNvPr id="566" name="Table 12"/>
          <p:cNvGraphicFramePr/>
          <p:nvPr/>
        </p:nvGraphicFramePr>
        <p:xfrm>
          <a:off x="6687720" y="3043080"/>
          <a:ext cx="3578760" cy="913680"/>
        </p:xfrm>
        <a:graphic>
          <a:graphicData uri="http://schemas.openxmlformats.org/drawingml/2006/table">
            <a:tbl>
              <a:tblPr/>
              <a:tblGrid>
                <a:gridCol w="3579120"/>
              </a:tblGrid>
              <a:tr h="456840">
                <a:tc>
                  <a:txBody>
                    <a:bodyPr anchor="t">
                      <a:noAutofit/>
                    </a:bodyPr>
                    <a:p>
                      <a:pPr defTabSz="914400">
                        <a:lnSpc>
                          <a:spcPct val="100000"/>
                        </a:lnSpc>
                      </a:pPr>
                      <a:r>
                        <a:rPr b="1" lang="en-US" sz="1800" strike="noStrike" u="none">
                          <a:solidFill>
                            <a:schemeClr val="lt1"/>
                          </a:solidFill>
                          <a:effectLst/>
                          <a:uFillTx/>
                          <a:latin typeface="Calibri"/>
                        </a:rPr>
                        <a:t>Data</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456840">
                <a:tc>
                  <a:txBody>
                    <a:bodyPr anchor="t">
                      <a:noAutofit/>
                    </a:bodyPr>
                    <a:p>
                      <a:endParaRPr b="0" lang="en-US" sz="1800" strike="noStrike" u="none">
                        <a:solidFill>
                          <a:schemeClr val="dk1"/>
                        </a:solidFill>
                        <a:effectLst/>
                        <a:uFillTx/>
                        <a:latin typeface="Calibri"/>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pic>
        <p:nvPicPr>
          <p:cNvPr id="567" name="Picture 11" descr=""/>
          <p:cNvPicPr/>
          <p:nvPr/>
        </p:nvPicPr>
        <p:blipFill>
          <a:blip r:embed="rId5"/>
          <a:stretch/>
        </p:blipFill>
        <p:spPr>
          <a:xfrm>
            <a:off x="6710040" y="3498120"/>
            <a:ext cx="3562200" cy="449640"/>
          </a:xfrm>
          <a:prstGeom prst="rect">
            <a:avLst/>
          </a:prstGeom>
          <a:noFill/>
          <a:ln w="0">
            <a:noFill/>
          </a:ln>
        </p:spPr>
      </p:pic>
      <p:graphicFrame>
        <p:nvGraphicFramePr>
          <p:cNvPr id="568" name="Table 13"/>
          <p:cNvGraphicFramePr/>
          <p:nvPr/>
        </p:nvGraphicFramePr>
        <p:xfrm>
          <a:off x="6664320" y="4012920"/>
          <a:ext cx="5506560" cy="1152720"/>
        </p:xfrm>
        <a:graphic>
          <a:graphicData uri="http://schemas.openxmlformats.org/drawingml/2006/table">
            <a:tbl>
              <a:tblPr/>
              <a:tblGrid>
                <a:gridCol w="2684160"/>
                <a:gridCol w="2822760"/>
              </a:tblGrid>
              <a:tr h="370800">
                <a:tc>
                  <a:txBody>
                    <a:bodyPr anchor="t">
                      <a:noAutofit/>
                    </a:bodyPr>
                    <a:p>
                      <a:pPr defTabSz="914400">
                        <a:lnSpc>
                          <a:spcPct val="100000"/>
                        </a:lnSpc>
                      </a:pPr>
                      <a:r>
                        <a:rPr b="1" lang="en-US" sz="1800" strike="noStrike" u="none">
                          <a:solidFill>
                            <a:schemeClr val="lt1"/>
                          </a:solidFill>
                          <a:effectLst/>
                          <a:uFillTx/>
                          <a:latin typeface="Calibri"/>
                        </a:rPr>
                        <a:t>Prediction for obs. 1</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solidFill>
                  </a:tcPr>
                </a:tc>
                <a:tc>
                  <a:txBody>
                    <a:bodyPr anchor="t">
                      <a:noAutofit/>
                    </a:bodyPr>
                    <a:p>
                      <a:pPr defTabSz="914400">
                        <a:lnSpc>
                          <a:spcPct val="100000"/>
                        </a:lnSpc>
                      </a:pPr>
                      <a:r>
                        <a:rPr b="1" lang="en-US" sz="1800" strike="noStrike" u="none">
                          <a:solidFill>
                            <a:schemeClr val="lt1"/>
                          </a:solidFill>
                          <a:effectLst/>
                          <a:uFillTx/>
                          <a:latin typeface="Calibri"/>
                        </a:rPr>
                        <a:t>Observed</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solidFill>
                  </a:tcPr>
                </a:tc>
              </a:tr>
              <a:tr h="370800">
                <a:tc>
                  <a:txBody>
                    <a:bodyPr anchor="t">
                      <a:noAutofit/>
                    </a:bodyPr>
                    <a:p>
                      <a:pPr defTabSz="914400">
                        <a:lnSpc>
                          <a:spcPct val="100000"/>
                        </a:lnSpc>
                      </a:pPr>
                      <a:r>
                        <a:rPr b="0" lang="en-US" sz="1800" strike="noStrike" u="none">
                          <a:solidFill>
                            <a:schemeClr val="dk1"/>
                          </a:solidFill>
                          <a:effectLst/>
                          <a:uFillTx/>
                          <a:latin typeface="Calibri"/>
                        </a:rPr>
                        <a:t>Y= 7.03 + 0.05*(TV)</a:t>
                      </a:r>
                      <a:endParaRPr b="0" lang="en-US" sz="1800" strike="noStrike" u="none">
                        <a:solidFill>
                          <a:srgbClr val="000000"/>
                        </a:solidFill>
                        <a:effectLst/>
                        <a:uFillTx/>
                        <a:latin typeface="Arial"/>
                      </a:endParaRPr>
                    </a:p>
                    <a:p>
                      <a:pPr defTabSz="914400">
                        <a:lnSpc>
                          <a:spcPct val="100000"/>
                        </a:lnSpc>
                      </a:pPr>
                      <a:r>
                        <a:rPr b="0" lang="en-US" sz="1800" strike="noStrike" u="none">
                          <a:solidFill>
                            <a:schemeClr val="dk1"/>
                          </a:solidFill>
                          <a:effectLst/>
                          <a:uFillTx/>
                          <a:latin typeface="Calibri"/>
                        </a:rPr>
                        <a:t>Sales = 7.03 + 0.05*(230.1)</a:t>
                      </a:r>
                      <a:endParaRPr b="0" lang="en-US" sz="1800" strike="noStrike" u="none">
                        <a:solidFill>
                          <a:srgbClr val="000000"/>
                        </a:solidFill>
                        <a:effectLst/>
                        <a:uFillTx/>
                        <a:latin typeface="Arial"/>
                      </a:endParaRPr>
                    </a:p>
                    <a:p>
                      <a:pPr defTabSz="914400">
                        <a:lnSpc>
                          <a:spcPct val="100000"/>
                        </a:lnSpc>
                      </a:pPr>
                      <a:r>
                        <a:rPr b="0" lang="en-US" sz="1800" strike="noStrike" u="none">
                          <a:solidFill>
                            <a:schemeClr val="dk1"/>
                          </a:solidFill>
                          <a:effectLst/>
                          <a:uFillTx/>
                          <a:latin typeface="Calibri"/>
                        </a:rPr>
                        <a:t>Sales = </a:t>
                      </a:r>
                      <a:r>
                        <a:rPr b="1" lang="en-US" sz="1800" strike="noStrike" u="none">
                          <a:solidFill>
                            <a:schemeClr val="dk1"/>
                          </a:solidFill>
                          <a:effectLst/>
                          <a:uFillTx/>
                          <a:latin typeface="Calibri"/>
                        </a:rPr>
                        <a:t>18.54</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Sales =</a:t>
                      </a:r>
                      <a:r>
                        <a:rPr b="1" lang="en-US" sz="1800" strike="noStrike" u="none">
                          <a:solidFill>
                            <a:schemeClr val="dk1"/>
                          </a:solidFill>
                          <a:effectLst/>
                          <a:uFillTx/>
                          <a:latin typeface="Calibri"/>
                        </a:rPr>
                        <a:t> 22.1</a:t>
                      </a:r>
                      <a:r>
                        <a:rPr b="0" lang="en-US" sz="1800" strike="noStrike" u="none">
                          <a:solidFill>
                            <a:schemeClr val="dk1"/>
                          </a:solidFill>
                          <a:effectLst/>
                          <a:uFillTx/>
                          <a:latin typeface="Calibri"/>
                        </a:rPr>
                        <a:t> , when TV is 230.1</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40000"/>
                      </a:schemeClr>
                    </a:solidFill>
                  </a:tcPr>
                </a:tc>
              </a:tr>
            </a:tbl>
          </a:graphicData>
        </a:graphic>
      </p:graphicFrame>
      <p:sp>
        <p:nvSpPr>
          <p:cNvPr id="569" name="Oval 13"/>
          <p:cNvSpPr/>
          <p:nvPr/>
        </p:nvSpPr>
        <p:spPr>
          <a:xfrm>
            <a:off x="4738320" y="3249000"/>
            <a:ext cx="123840" cy="180360"/>
          </a:xfrm>
          <a:prstGeom prst="ellipse">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graphicFrame>
        <p:nvGraphicFramePr>
          <p:cNvPr id="570" name="Table 17"/>
          <p:cNvGraphicFramePr/>
          <p:nvPr/>
        </p:nvGraphicFramePr>
        <p:xfrm>
          <a:off x="6683760" y="5444280"/>
          <a:ext cx="4532760" cy="741600"/>
        </p:xfrm>
        <a:graphic>
          <a:graphicData uri="http://schemas.openxmlformats.org/drawingml/2006/table">
            <a:tbl>
              <a:tblPr/>
              <a:tblGrid>
                <a:gridCol w="4533120"/>
              </a:tblGrid>
              <a:tr h="370800">
                <a:tc>
                  <a:txBody>
                    <a:bodyPr anchor="t">
                      <a:noAutofit/>
                    </a:bodyPr>
                    <a:p>
                      <a:pPr defTabSz="914400">
                        <a:lnSpc>
                          <a:spcPct val="100000"/>
                        </a:lnSpc>
                      </a:pPr>
                      <a:r>
                        <a:rPr b="1" lang="en-US" sz="1800" strike="noStrike" u="none">
                          <a:solidFill>
                            <a:schemeClr val="dk1"/>
                          </a:solidFill>
                          <a:effectLst/>
                          <a:uFillTx/>
                          <a:latin typeface="Calibri"/>
                        </a:rPr>
                        <a:t>Difference (error)</a:t>
                      </a:r>
                      <a:endParaRPr b="0" lang="en-US" sz="1800" strike="noStrike" u="none">
                        <a:solidFill>
                          <a:srgbClr val="000000"/>
                        </a:solidFill>
                        <a:effectLst/>
                        <a:uFillTx/>
                        <a:latin typeface="Arial"/>
                      </a:endParaRPr>
                    </a:p>
                  </a:txBody>
                  <a:tcPr anchor="t" marL="91440" marR="91440">
                    <a:lnL w="12240">
                      <a:solidFill>
                        <a:srgbClr val="b74919"/>
                      </a:solidFill>
                      <a:prstDash val="solid"/>
                    </a:lnL>
                    <a:lnR w="12240">
                      <a:solidFill>
                        <a:srgbClr val="b74919"/>
                      </a:solidFill>
                      <a:prstDash val="solid"/>
                    </a:lnR>
                    <a:lnT w="12240">
                      <a:solidFill>
                        <a:srgbClr val="b74919"/>
                      </a:solidFill>
                      <a:prstDash val="solid"/>
                    </a:lnT>
                    <a:lnB w="25200">
                      <a:solidFill>
                        <a:srgbClr val="b74919"/>
                      </a:solid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|22.1-18.54| = 3.56</a:t>
                      </a:r>
                      <a:endParaRPr b="0" lang="en-US" sz="1800" strike="noStrike" u="none">
                        <a:solidFill>
                          <a:srgbClr val="ffffff"/>
                        </a:solidFill>
                        <a:effectLst/>
                        <a:uFillTx/>
                        <a:latin typeface="Arial"/>
                      </a:endParaRPr>
                    </a:p>
                  </a:txBody>
                  <a:tcPr anchor="t" marL="91440" marR="91440">
                    <a:lnL w="12240">
                      <a:solidFill>
                        <a:srgbClr val="b74919"/>
                      </a:solidFill>
                      <a:prstDash val="solid"/>
                    </a:lnL>
                    <a:lnR w="12240">
                      <a:solidFill>
                        <a:srgbClr val="b74919"/>
                      </a:solidFill>
                      <a:prstDash val="solid"/>
                    </a:lnR>
                    <a:lnT w="12240">
                      <a:solidFill>
                        <a:srgbClr val="b74919"/>
                      </a:solidFill>
                      <a:prstDash val="solid"/>
                    </a:lnT>
                    <a:lnB w="12240">
                      <a:solidFill>
                        <a:srgbClr val="b74919"/>
                      </a:solidFill>
                      <a:prstDash val="solid"/>
                    </a:lnB>
                    <a:solidFill>
                      <a:schemeClr val="accent5">
                        <a:alpha val="20000"/>
                      </a:schemeClr>
                    </a:solidFill>
                  </a:tcPr>
                </a:tc>
              </a:tr>
            </a:tbl>
          </a:graphicData>
        </a:graphic>
      </p:graphicFrame>
      <p:cxnSp>
        <p:nvCxnSpPr>
          <p:cNvPr id="571" name="Straight Arrow Connector 17"/>
          <p:cNvCxnSpPr/>
          <p:nvPr/>
        </p:nvCxnSpPr>
        <p:spPr>
          <a:xfrm flipH="1">
            <a:off x="4795560" y="3456720"/>
            <a:ext cx="9720" cy="534240"/>
          </a:xfrm>
          <a:prstGeom prst="straightConnector1">
            <a:avLst/>
          </a:prstGeom>
          <a:ln w="28575">
            <a:solidFill>
              <a:srgbClr val="ffc000"/>
            </a:solidFill>
            <a:round/>
            <a:headEnd len="med" type="triangle" w="med"/>
            <a:tailEnd len="med" type="triangle" w="med"/>
          </a:ln>
        </p:spPr>
      </p:cxn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573"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Measuring Quality of Fit</a:t>
            </a:r>
            <a:endParaRPr b="0" lang="en-US" sz="2100" strike="noStrike" u="none">
              <a:solidFill>
                <a:srgbClr val="000000"/>
              </a:solidFill>
              <a:effectLst/>
              <a:uFillTx/>
              <a:latin typeface="Arial"/>
            </a:endParaRPr>
          </a:p>
        </p:txBody>
      </p:sp>
      <p:sp>
        <p:nvSpPr>
          <p:cNvPr id="574" name="PlaceHolder 3"/>
          <p:cNvSpPr>
            <a:spLocks noGrp="1"/>
          </p:cNvSpPr>
          <p:nvPr>
            <p:ph type="ftr" idx="118"/>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575"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576" name="Picture 6" descr="Chart, scatter chart&#10;&#10;Description automatically generated"/>
          <p:cNvPicPr/>
          <p:nvPr/>
        </p:nvPicPr>
        <p:blipFill>
          <a:blip r:embed="rId4"/>
          <a:stretch/>
        </p:blipFill>
        <p:spPr>
          <a:xfrm>
            <a:off x="440640" y="2669760"/>
            <a:ext cx="6152760" cy="3805560"/>
          </a:xfrm>
          <a:prstGeom prst="rect">
            <a:avLst/>
          </a:prstGeom>
          <a:noFill/>
          <a:ln w="0">
            <a:noFill/>
          </a:ln>
        </p:spPr>
      </p:pic>
      <p:graphicFrame>
        <p:nvGraphicFramePr>
          <p:cNvPr id="577" name="Table 10"/>
          <p:cNvGraphicFramePr/>
          <p:nvPr/>
        </p:nvGraphicFramePr>
        <p:xfrm>
          <a:off x="6673320" y="2170440"/>
          <a:ext cx="3924720" cy="741600"/>
        </p:xfrm>
        <a:graphic>
          <a:graphicData uri="http://schemas.openxmlformats.org/drawingml/2006/table">
            <a:tbl>
              <a:tblPr/>
              <a:tblGrid>
                <a:gridCol w="1506600"/>
                <a:gridCol w="2418480"/>
              </a:tblGrid>
              <a:tr h="370800">
                <a:tc>
                  <a:txBody>
                    <a:bodyPr anchor="t">
                      <a:noAutofit/>
                    </a:bodyPr>
                    <a:p>
                      <a:pPr defTabSz="914400">
                        <a:lnSpc>
                          <a:spcPct val="100000"/>
                        </a:lnSpc>
                      </a:pPr>
                      <a:r>
                        <a:rPr b="1" lang="en-US" sz="1800" strike="noStrike" u="none">
                          <a:solidFill>
                            <a:schemeClr val="lt1"/>
                          </a:solidFill>
                          <a:effectLst/>
                          <a:uFillTx/>
                          <a:latin typeface="Calibri"/>
                        </a:rPr>
                        <a:t>f()</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3"/>
                    </a:solidFill>
                  </a:tcPr>
                </a:tc>
                <a:tc>
                  <a:txBody>
                    <a:bodyPr anchor="t">
                      <a:noAutofit/>
                    </a:bodyPr>
                    <a:p>
                      <a:pPr defTabSz="914400">
                        <a:lnSpc>
                          <a:spcPct val="100000"/>
                        </a:lnSpc>
                      </a:pPr>
                      <a:r>
                        <a:rPr b="1" lang="en-US" sz="1800" strike="noStrike" u="none">
                          <a:solidFill>
                            <a:schemeClr val="lt1"/>
                          </a:solidFill>
                          <a:effectLst/>
                          <a:uFillTx/>
                          <a:latin typeface="Calibri"/>
                        </a:rPr>
                        <a:t>Y= f(x)+e</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3"/>
                    </a:solidFill>
                  </a:tcPr>
                </a:tc>
              </a:tr>
              <a:tr h="370800">
                <a:tc>
                  <a:txBody>
                    <a:bodyPr anchor="t">
                      <a:noAutofit/>
                    </a:bodyPr>
                    <a:p>
                      <a:pPr defTabSz="914400">
                        <a:lnSpc>
                          <a:spcPct val="100000"/>
                        </a:lnSpc>
                      </a:pPr>
                      <a:r>
                        <a:rPr b="0" lang="en-US" sz="1800" strike="noStrike" u="none">
                          <a:solidFill>
                            <a:schemeClr val="dk1"/>
                          </a:solidFill>
                          <a:effectLst/>
                          <a:uFillTx/>
                          <a:latin typeface="Calibri"/>
                        </a:rPr>
                        <a:t>Estimated ^f()</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Sales= 7.03 + 0.05*(TV)</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3">
                        <a:tint val="40000"/>
                      </a:schemeClr>
                    </a:solidFill>
                  </a:tcPr>
                </a:tc>
              </a:tr>
            </a:tbl>
          </a:graphicData>
        </a:graphic>
      </p:graphicFrame>
      <p:graphicFrame>
        <p:nvGraphicFramePr>
          <p:cNvPr id="578" name="Table 12"/>
          <p:cNvGraphicFramePr/>
          <p:nvPr/>
        </p:nvGraphicFramePr>
        <p:xfrm>
          <a:off x="6687720" y="3043080"/>
          <a:ext cx="3597480" cy="1120320"/>
        </p:xfrm>
        <a:graphic>
          <a:graphicData uri="http://schemas.openxmlformats.org/drawingml/2006/table">
            <a:tbl>
              <a:tblPr/>
              <a:tblGrid>
                <a:gridCol w="3597840"/>
              </a:tblGrid>
              <a:tr h="560160">
                <a:tc>
                  <a:txBody>
                    <a:bodyPr anchor="t">
                      <a:noAutofit/>
                    </a:bodyPr>
                    <a:p>
                      <a:pPr defTabSz="914400">
                        <a:lnSpc>
                          <a:spcPct val="100000"/>
                        </a:lnSpc>
                      </a:pPr>
                      <a:r>
                        <a:rPr b="1" lang="en-US" sz="1800" strike="noStrike" u="none">
                          <a:solidFill>
                            <a:schemeClr val="lt1"/>
                          </a:solidFill>
                          <a:effectLst/>
                          <a:uFillTx/>
                          <a:latin typeface="Calibri"/>
                        </a:rPr>
                        <a:t>Data</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560160">
                <a:tc>
                  <a:txBody>
                    <a:bodyPr anchor="t">
                      <a:noAutofit/>
                    </a:bodyPr>
                    <a:p>
                      <a:pPr defTabSz="914400">
                        <a:lnSpc>
                          <a:spcPct val="100000"/>
                        </a:lnSpc>
                      </a:pPr>
                      <a:r>
                        <a:rPr b="1" lang="en-US" sz="1800" strike="noStrike" u="none">
                          <a:solidFill>
                            <a:schemeClr val="dk1"/>
                          </a:solidFill>
                          <a:effectLst/>
                          <a:uFillTx/>
                          <a:latin typeface="Calibri"/>
                        </a:rPr>
                        <a: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graphicFrame>
        <p:nvGraphicFramePr>
          <p:cNvPr id="579" name="Table 13"/>
          <p:cNvGraphicFramePr/>
          <p:nvPr/>
        </p:nvGraphicFramePr>
        <p:xfrm>
          <a:off x="6664320" y="4275000"/>
          <a:ext cx="5506560" cy="922680"/>
        </p:xfrm>
        <a:graphic>
          <a:graphicData uri="http://schemas.openxmlformats.org/drawingml/2006/table">
            <a:tbl>
              <a:tblPr/>
              <a:tblGrid>
                <a:gridCol w="2684160"/>
                <a:gridCol w="2822760"/>
              </a:tblGrid>
              <a:tr h="370800">
                <a:tc>
                  <a:txBody>
                    <a:bodyPr anchor="t">
                      <a:noAutofit/>
                    </a:bodyPr>
                    <a:p>
                      <a:pPr defTabSz="914400">
                        <a:lnSpc>
                          <a:spcPct val="100000"/>
                        </a:lnSpc>
                      </a:pPr>
                      <a:r>
                        <a:rPr b="1" lang="en-US" sz="1800" strike="noStrike" u="none">
                          <a:solidFill>
                            <a:schemeClr val="lt1"/>
                          </a:solidFill>
                          <a:effectLst/>
                          <a:uFillTx/>
                          <a:latin typeface="Calibri"/>
                        </a:rPr>
                        <a:t>Prediction for obs. 1</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solidFill>
                  </a:tcPr>
                </a:tc>
                <a:tc>
                  <a:txBody>
                    <a:bodyPr anchor="t">
                      <a:noAutofit/>
                    </a:bodyPr>
                    <a:p>
                      <a:pPr defTabSz="914400">
                        <a:lnSpc>
                          <a:spcPct val="100000"/>
                        </a:lnSpc>
                      </a:pPr>
                      <a:r>
                        <a:rPr b="1" lang="en-US" sz="1800" strike="noStrike" u="none">
                          <a:solidFill>
                            <a:schemeClr val="lt1"/>
                          </a:solidFill>
                          <a:effectLst/>
                          <a:uFillTx/>
                          <a:latin typeface="Calibri"/>
                        </a:rPr>
                        <a:t>Observed</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6"/>
                    </a:solidFill>
                  </a:tcPr>
                </a:tc>
              </a:tr>
              <a:tr h="370800">
                <a:tc>
                  <a:txBody>
                    <a:bodyPr anchor="t">
                      <a:noAutofit/>
                    </a:bodyPr>
                    <a:p>
                      <a:pPr defTabSz="914400">
                        <a:lnSpc>
                          <a:spcPct val="100000"/>
                        </a:lnSpc>
                      </a:pPr>
                      <a:r>
                        <a:rPr b="0" lang="en-US" sz="1800" strike="noStrike" u="none">
                          <a:solidFill>
                            <a:schemeClr val="dk1"/>
                          </a:solidFill>
                          <a:effectLst/>
                          <a:uFillTx/>
                          <a:latin typeface="Calibri"/>
                        </a:rPr>
                        <a:t>Y= 7.03 + 0.05*(TV)</a:t>
                      </a:r>
                      <a:endParaRPr b="0" lang="en-US" sz="1800" strike="noStrike" u="none">
                        <a:solidFill>
                          <a:srgbClr val="000000"/>
                        </a:solidFill>
                        <a:effectLst/>
                        <a:uFillTx/>
                        <a:latin typeface="Arial"/>
                      </a:endParaRPr>
                    </a:p>
                    <a:p>
                      <a:pPr defTabSz="914400">
                        <a:lnSpc>
                          <a:spcPct val="100000"/>
                        </a:lnSpc>
                      </a:pPr>
                      <a:r>
                        <a:rPr b="1" lang="en-US" sz="1800" strike="noStrike" u="none">
                          <a:solidFill>
                            <a:schemeClr val="dk1"/>
                          </a:solidFill>
                          <a:effectLst/>
                          <a:uFillTx/>
                          <a:latin typeface="Calibri"/>
                        </a:rPr>
                        <a: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Sales =</a:t>
                      </a:r>
                      <a:r>
                        <a:rPr b="1" lang="en-US" sz="1800" strike="noStrike" u="none">
                          <a:solidFill>
                            <a:schemeClr val="dk1"/>
                          </a:solidFill>
                          <a:effectLst/>
                          <a:uFillTx/>
                          <a:latin typeface="Calibri"/>
                        </a:rPr>
                        <a:t> ...</a:t>
                      </a:r>
                      <a:r>
                        <a:rPr b="0" lang="en-US" sz="1800" strike="noStrike" u="none">
                          <a:solidFill>
                            <a:schemeClr val="dk1"/>
                          </a:solidFill>
                          <a:effectLst/>
                          <a:uFillTx/>
                          <a:latin typeface="Calibri"/>
                        </a:rPr>
                        <a:t>,</a:t>
                      </a:r>
                      <a:r>
                        <a:rPr b="1" lang="en-US" sz="1800" strike="noStrike" u="none">
                          <a:solidFill>
                            <a:schemeClr val="dk1"/>
                          </a:solidFill>
                          <a:effectLst/>
                          <a:uFillTx/>
                          <a:latin typeface="Calibri"/>
                        </a:rPr>
                        <a:t> </a:t>
                      </a:r>
                      <a:r>
                        <a:rPr b="0" lang="en-US" sz="1800" strike="noStrike" u="none">
                          <a:solidFill>
                            <a:schemeClr val="dk1"/>
                          </a:solidFill>
                          <a:effectLst/>
                          <a:uFillTx/>
                          <a:latin typeface="Calibri"/>
                        </a:rPr>
                        <a:t>when TV is </a:t>
                      </a:r>
                      <a:r>
                        <a:rPr b="1" lang="en-US" sz="1800" strike="noStrike" u="none">
                          <a:solidFill>
                            <a:schemeClr val="dk1"/>
                          </a:solidFill>
                          <a:effectLst/>
                          <a:uFillTx/>
                          <a:latin typeface="Calibri"/>
                        </a:rPr>
                        <a: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6">
                        <a:tint val="40000"/>
                      </a:schemeClr>
                    </a:solidFill>
                  </a:tcPr>
                </a:tc>
              </a:tr>
            </a:tbl>
          </a:graphicData>
        </a:graphic>
      </p:graphicFrame>
      <p:sp>
        <p:nvSpPr>
          <p:cNvPr id="580" name="Oval 13"/>
          <p:cNvSpPr/>
          <p:nvPr/>
        </p:nvSpPr>
        <p:spPr>
          <a:xfrm>
            <a:off x="4126320" y="3786120"/>
            <a:ext cx="123840" cy="180360"/>
          </a:xfrm>
          <a:prstGeom prst="ellipse">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graphicFrame>
        <p:nvGraphicFramePr>
          <p:cNvPr id="581" name="Table 17"/>
          <p:cNvGraphicFramePr/>
          <p:nvPr/>
        </p:nvGraphicFramePr>
        <p:xfrm>
          <a:off x="6683760" y="5444280"/>
          <a:ext cx="4532760" cy="741600"/>
        </p:xfrm>
        <a:graphic>
          <a:graphicData uri="http://schemas.openxmlformats.org/drawingml/2006/table">
            <a:tbl>
              <a:tblPr/>
              <a:tblGrid>
                <a:gridCol w="4533120"/>
              </a:tblGrid>
              <a:tr h="370800">
                <a:tc>
                  <a:txBody>
                    <a:bodyPr anchor="t">
                      <a:noAutofit/>
                    </a:bodyPr>
                    <a:p>
                      <a:pPr defTabSz="914400">
                        <a:lnSpc>
                          <a:spcPct val="100000"/>
                        </a:lnSpc>
                      </a:pPr>
                      <a:r>
                        <a:rPr b="1" lang="en-US" sz="1800" strike="noStrike" u="none">
                          <a:solidFill>
                            <a:schemeClr val="dk1"/>
                          </a:solidFill>
                          <a:effectLst/>
                          <a:uFillTx/>
                          <a:latin typeface="Calibri"/>
                        </a:rPr>
                        <a:t>Difference (error)</a:t>
                      </a:r>
                      <a:endParaRPr b="0" lang="en-US" sz="1800" strike="noStrike" u="none">
                        <a:solidFill>
                          <a:srgbClr val="000000"/>
                        </a:solidFill>
                        <a:effectLst/>
                        <a:uFillTx/>
                        <a:latin typeface="Arial"/>
                      </a:endParaRPr>
                    </a:p>
                  </a:txBody>
                  <a:tcPr anchor="t" marL="91440" marR="91440">
                    <a:lnL w="12240">
                      <a:solidFill>
                        <a:srgbClr val="b74919"/>
                      </a:solidFill>
                      <a:prstDash val="solid"/>
                    </a:lnL>
                    <a:lnR w="12240">
                      <a:solidFill>
                        <a:srgbClr val="b74919"/>
                      </a:solidFill>
                      <a:prstDash val="solid"/>
                    </a:lnR>
                    <a:lnT w="12240">
                      <a:solidFill>
                        <a:srgbClr val="b74919"/>
                      </a:solidFill>
                      <a:prstDash val="solid"/>
                    </a:lnT>
                    <a:lnB w="25200">
                      <a:solidFill>
                        <a:srgbClr val="b74919"/>
                      </a:solid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|Observed - Predicted| = </a:t>
                      </a:r>
                      <a:r>
                        <a:rPr b="1" lang="en-US" sz="1800" strike="noStrike" u="none">
                          <a:solidFill>
                            <a:schemeClr val="dk1"/>
                          </a:solidFill>
                          <a:effectLst/>
                          <a:uFillTx/>
                          <a:latin typeface="Calibri"/>
                        </a:rPr>
                        <a:t>...</a:t>
                      </a:r>
                      <a:endParaRPr b="0" lang="en-US" sz="1800" strike="noStrike" u="none">
                        <a:solidFill>
                          <a:srgbClr val="ffffff"/>
                        </a:solidFill>
                        <a:effectLst/>
                        <a:uFillTx/>
                        <a:latin typeface="Arial"/>
                      </a:endParaRPr>
                    </a:p>
                  </a:txBody>
                  <a:tcPr anchor="t" marL="91440" marR="91440">
                    <a:lnL w="12240">
                      <a:solidFill>
                        <a:srgbClr val="b74919"/>
                      </a:solidFill>
                      <a:prstDash val="solid"/>
                    </a:lnL>
                    <a:lnR w="12240">
                      <a:solidFill>
                        <a:srgbClr val="b74919"/>
                      </a:solidFill>
                      <a:prstDash val="solid"/>
                    </a:lnR>
                    <a:lnT w="12240">
                      <a:solidFill>
                        <a:srgbClr val="b74919"/>
                      </a:solidFill>
                      <a:prstDash val="solid"/>
                    </a:lnT>
                    <a:lnB w="12240">
                      <a:solidFill>
                        <a:srgbClr val="b74919"/>
                      </a:solidFill>
                      <a:prstDash val="solid"/>
                    </a:lnB>
                    <a:solidFill>
                      <a:schemeClr val="accent5">
                        <a:alpha val="20000"/>
                      </a:schemeClr>
                    </a:solidFill>
                  </a:tcPr>
                </a:tc>
              </a:tr>
            </a:tbl>
          </a:graphicData>
        </a:graphic>
      </p:graphicFrame>
      <p:sp>
        <p:nvSpPr>
          <p:cNvPr id="582" name="Oval 14"/>
          <p:cNvSpPr/>
          <p:nvPr/>
        </p:nvSpPr>
        <p:spPr>
          <a:xfrm>
            <a:off x="2027520" y="4123440"/>
            <a:ext cx="123840" cy="180360"/>
          </a:xfrm>
          <a:prstGeom prst="ellipse">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583" name="Oval 15"/>
          <p:cNvSpPr/>
          <p:nvPr/>
        </p:nvSpPr>
        <p:spPr>
          <a:xfrm>
            <a:off x="5013000" y="3523680"/>
            <a:ext cx="123840" cy="180360"/>
          </a:xfrm>
          <a:prstGeom prst="ellipse">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584" name="Oval 17"/>
          <p:cNvSpPr/>
          <p:nvPr/>
        </p:nvSpPr>
        <p:spPr>
          <a:xfrm>
            <a:off x="5662800" y="3236400"/>
            <a:ext cx="123840" cy="180360"/>
          </a:xfrm>
          <a:prstGeom prst="ellipse">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585" name="Oval 18"/>
          <p:cNvSpPr/>
          <p:nvPr/>
        </p:nvSpPr>
        <p:spPr>
          <a:xfrm>
            <a:off x="4563360" y="4210920"/>
            <a:ext cx="123840" cy="180360"/>
          </a:xfrm>
          <a:prstGeom prst="ellipse">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586" name="Oval 19"/>
          <p:cNvSpPr/>
          <p:nvPr/>
        </p:nvSpPr>
        <p:spPr>
          <a:xfrm>
            <a:off x="5725080" y="3786120"/>
            <a:ext cx="123840" cy="180360"/>
          </a:xfrm>
          <a:prstGeom prst="ellipse">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587" name="Oval 20"/>
          <p:cNvSpPr/>
          <p:nvPr/>
        </p:nvSpPr>
        <p:spPr>
          <a:xfrm>
            <a:off x="2801880" y="4210920"/>
            <a:ext cx="123840" cy="180360"/>
          </a:xfrm>
          <a:prstGeom prst="ellipse">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588" name="Oval 21"/>
          <p:cNvSpPr/>
          <p:nvPr/>
        </p:nvSpPr>
        <p:spPr>
          <a:xfrm>
            <a:off x="3513960" y="4473000"/>
            <a:ext cx="123840" cy="180360"/>
          </a:xfrm>
          <a:prstGeom prst="ellipse">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589" name="Oval 22"/>
          <p:cNvSpPr/>
          <p:nvPr/>
        </p:nvSpPr>
        <p:spPr>
          <a:xfrm>
            <a:off x="2926800" y="4835520"/>
            <a:ext cx="123840" cy="180360"/>
          </a:xfrm>
          <a:prstGeom prst="ellipse">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590" name="Oval 23"/>
          <p:cNvSpPr/>
          <p:nvPr/>
        </p:nvSpPr>
        <p:spPr>
          <a:xfrm>
            <a:off x="2027520" y="5022720"/>
            <a:ext cx="123840" cy="180360"/>
          </a:xfrm>
          <a:prstGeom prst="ellipse">
            <a:avLst/>
          </a:prstGeom>
          <a:solidFill>
            <a:srgbClr val="ff0000"/>
          </a:solidFill>
          <a:ln>
            <a:solidFill>
              <a:srgbClr val="00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cxnSp>
        <p:nvCxnSpPr>
          <p:cNvPr id="591" name="Straight Arrow Connector 3"/>
          <p:cNvCxnSpPr/>
          <p:nvPr/>
        </p:nvCxnSpPr>
        <p:spPr>
          <a:xfrm flipH="1">
            <a:off x="2084760" y="4358160"/>
            <a:ext cx="10080" cy="334440"/>
          </a:xfrm>
          <a:prstGeom prst="straightConnector1">
            <a:avLst/>
          </a:prstGeom>
          <a:ln w="28575">
            <a:solidFill>
              <a:srgbClr val="ffc000"/>
            </a:solidFill>
            <a:round/>
            <a:headEnd len="med" type="triangle" w="med"/>
            <a:tailEnd len="med" type="triangle" w="med"/>
          </a:ln>
        </p:spPr>
      </p:cxnSp>
      <p:cxnSp>
        <p:nvCxnSpPr>
          <p:cNvPr id="592" name="Straight Arrow Connector 25"/>
          <p:cNvCxnSpPr/>
          <p:nvPr/>
        </p:nvCxnSpPr>
        <p:spPr>
          <a:xfrm flipH="1">
            <a:off x="2086200" y="4739760"/>
            <a:ext cx="2520" cy="276840"/>
          </a:xfrm>
          <a:prstGeom prst="straightConnector1">
            <a:avLst/>
          </a:prstGeom>
          <a:ln w="28575">
            <a:solidFill>
              <a:srgbClr val="ffc000"/>
            </a:solidFill>
            <a:round/>
            <a:headEnd len="med" type="triangle" w="med"/>
            <a:tailEnd len="med" type="triangle" w="med"/>
          </a:ln>
        </p:spPr>
      </p:cxnSp>
      <p:cxnSp>
        <p:nvCxnSpPr>
          <p:cNvPr id="593" name="Straight Arrow Connector 26"/>
          <p:cNvCxnSpPr/>
          <p:nvPr/>
        </p:nvCxnSpPr>
        <p:spPr>
          <a:xfrm flipH="1">
            <a:off x="2984040" y="4499280"/>
            <a:ext cx="10080" cy="334080"/>
          </a:xfrm>
          <a:prstGeom prst="straightConnector1">
            <a:avLst/>
          </a:prstGeom>
          <a:ln w="28575">
            <a:solidFill>
              <a:srgbClr val="ffc000"/>
            </a:solidFill>
            <a:round/>
            <a:headEnd len="med" type="triangle" w="med"/>
            <a:tailEnd len="med" type="triangle" w="med"/>
          </a:ln>
        </p:spPr>
      </p:cxnSp>
      <p:cxnSp>
        <p:nvCxnSpPr>
          <p:cNvPr id="594" name="Straight Arrow Connector 27"/>
          <p:cNvCxnSpPr/>
          <p:nvPr/>
        </p:nvCxnSpPr>
        <p:spPr>
          <a:xfrm flipH="1">
            <a:off x="5068080" y="3708360"/>
            <a:ext cx="10080" cy="255240"/>
          </a:xfrm>
          <a:prstGeom prst="straightConnector1">
            <a:avLst/>
          </a:prstGeom>
          <a:ln w="28575">
            <a:solidFill>
              <a:srgbClr val="ffc000"/>
            </a:solidFill>
            <a:round/>
            <a:headEnd len="med" type="triangle" w="med"/>
            <a:tailEnd len="med" type="triangle" w="med"/>
          </a:ln>
        </p:spPr>
      </p:cxnSp>
      <p:cxnSp>
        <p:nvCxnSpPr>
          <p:cNvPr id="595" name="Straight Arrow Connector 28"/>
          <p:cNvCxnSpPr/>
          <p:nvPr/>
        </p:nvCxnSpPr>
        <p:spPr>
          <a:xfrm flipH="1">
            <a:off x="5718960" y="3421080"/>
            <a:ext cx="10080" cy="334440"/>
          </a:xfrm>
          <a:prstGeom prst="straightConnector1">
            <a:avLst/>
          </a:prstGeom>
          <a:ln w="28575">
            <a:solidFill>
              <a:srgbClr val="ffc000"/>
            </a:solidFill>
            <a:round/>
            <a:headEnd len="med" type="triangle" w="med"/>
            <a:tailEnd len="med" type="triangle" w="med"/>
          </a:ln>
        </p:spPr>
      </p:cxnSp>
      <p:cxnSp>
        <p:nvCxnSpPr>
          <p:cNvPr id="596" name="Straight Arrow Connector 29"/>
          <p:cNvCxnSpPr/>
          <p:nvPr/>
        </p:nvCxnSpPr>
        <p:spPr>
          <a:xfrm flipH="1">
            <a:off x="4620600" y="4074840"/>
            <a:ext cx="10080" cy="154800"/>
          </a:xfrm>
          <a:prstGeom prst="straightConnector1">
            <a:avLst/>
          </a:prstGeom>
          <a:ln w="28575">
            <a:solidFill>
              <a:srgbClr val="ffc000"/>
            </a:solidFill>
            <a:round/>
            <a:headEnd len="med" type="triangle" w="med"/>
            <a:tailEnd len="med" type="triangle" w="med"/>
          </a:ln>
        </p:spPr>
      </p:cxnSp>
      <p:cxnSp>
        <p:nvCxnSpPr>
          <p:cNvPr id="597" name="Straight Arrow Connector 30"/>
          <p:cNvCxnSpPr/>
          <p:nvPr/>
        </p:nvCxnSpPr>
        <p:spPr>
          <a:xfrm flipH="1">
            <a:off x="3569040" y="4319280"/>
            <a:ext cx="10080" cy="162000"/>
          </a:xfrm>
          <a:prstGeom prst="straightConnector1">
            <a:avLst/>
          </a:prstGeom>
          <a:ln w="28575">
            <a:solidFill>
              <a:srgbClr val="ffc000"/>
            </a:solidFill>
            <a:round/>
            <a:headEnd len="med" type="triangle" w="med"/>
            <a:tailEnd len="med" type="triangle" w="med"/>
          </a:ln>
        </p:spPr>
      </p:cxnSp>
      <p:cxnSp>
        <p:nvCxnSpPr>
          <p:cNvPr id="598" name="Straight Arrow Connector 31"/>
          <p:cNvCxnSpPr/>
          <p:nvPr/>
        </p:nvCxnSpPr>
        <p:spPr>
          <a:xfrm flipH="1">
            <a:off x="4184640" y="3971520"/>
            <a:ext cx="10080" cy="204840"/>
          </a:xfrm>
          <a:prstGeom prst="straightConnector1">
            <a:avLst/>
          </a:prstGeom>
          <a:ln w="28575">
            <a:solidFill>
              <a:srgbClr val="ffc000"/>
            </a:solidFill>
            <a:round/>
            <a:headEnd len="med" type="triangle" w="med"/>
            <a:tailEnd len="med" type="triangle" w="med"/>
          </a:ln>
        </p:spPr>
      </p:cxnSp>
      <p:cxnSp>
        <p:nvCxnSpPr>
          <p:cNvPr id="599" name="Straight Arrow Connector 32"/>
          <p:cNvCxnSpPr/>
          <p:nvPr/>
        </p:nvCxnSpPr>
        <p:spPr>
          <a:xfrm flipH="1">
            <a:off x="2858400" y="4394880"/>
            <a:ext cx="10080" cy="147240"/>
          </a:xfrm>
          <a:prstGeom prst="straightConnector1">
            <a:avLst/>
          </a:prstGeom>
          <a:ln w="28575">
            <a:solidFill>
              <a:srgbClr val="ffc000"/>
            </a:solidFill>
            <a:round/>
            <a:headEnd len="med" type="triangle" w="med"/>
            <a:tailEnd len="med" type="triangle" w="med"/>
          </a:ln>
        </p:spPr>
      </p:cxnSp>
      <p:cxnSp>
        <p:nvCxnSpPr>
          <p:cNvPr id="600" name="Straight Arrow Connector 33"/>
          <p:cNvCxnSpPr/>
          <p:nvPr/>
        </p:nvCxnSpPr>
        <p:spPr>
          <a:xfrm>
            <a:off x="5785920" y="3726720"/>
            <a:ext cx="5760" cy="60840"/>
          </a:xfrm>
          <a:prstGeom prst="straightConnector1">
            <a:avLst/>
          </a:prstGeom>
          <a:ln w="28575">
            <a:solidFill>
              <a:srgbClr val="ffc000"/>
            </a:solidFill>
            <a:round/>
            <a:headEnd len="med" type="triangle" w="med"/>
            <a:tailEnd len="med" type="triangle" w="med"/>
          </a:ln>
        </p:spPr>
      </p:cxnSp>
      <p:sp>
        <p:nvSpPr>
          <p:cNvPr id="601" name="TextBox 7"/>
          <p:cNvSpPr/>
          <p:nvPr/>
        </p:nvSpPr>
        <p:spPr>
          <a:xfrm>
            <a:off x="4249800" y="1589040"/>
            <a:ext cx="66772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Add up all the errors from all observations, and get an average!</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60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Measuring Quality of Fit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rPr>
              <a:t>Traditionally, the metric used to measure the difference between a predicted value of a response and its observed value (a.k.a. the actual value of the response as present in the dataset) is the </a:t>
            </a:r>
            <a:r>
              <a:rPr b="0" i="1" lang="en-US" sz="2100" strike="noStrike" u="none">
                <a:solidFill>
                  <a:schemeClr val="dk1"/>
                </a:solidFill>
                <a:effectLst/>
                <a:uFillTx/>
                <a:latin typeface="Calibri"/>
              </a:rPr>
              <a:t>Mean Squared Error </a:t>
            </a:r>
            <a:r>
              <a:rPr b="0" lang="en-US" sz="2100" strike="noStrike" u="none">
                <a:solidFill>
                  <a:schemeClr val="dk1"/>
                </a:solidFill>
                <a:effectLst/>
                <a:uFillTx/>
                <a:latin typeface="Calibri"/>
              </a:rPr>
              <a:t>(</a:t>
            </a:r>
            <a:r>
              <a:rPr b="1" lang="en-US" sz="2100" strike="noStrike" u="none">
                <a:solidFill>
                  <a:schemeClr val="dk1"/>
                </a:solidFill>
                <a:effectLst/>
                <a:uFillTx/>
                <a:latin typeface="Calibri"/>
              </a:rPr>
              <a:t>MSE</a:t>
            </a:r>
            <a:r>
              <a:rPr b="0" lang="en-US" sz="2100" strike="noStrike" u="none">
                <a:solidFill>
                  <a:schemeClr val="dk1"/>
                </a:solidFill>
                <a:effectLst/>
                <a:uFillTx/>
                <a:latin typeface="Calibri"/>
              </a:rPr>
              <a:t>), which is defined as following— </a:t>
            </a:r>
            <a:endParaRPr b="0" lang="en-US" sz="2100" strike="noStrike" u="none">
              <a:solidFill>
                <a:srgbClr val="000000"/>
              </a:solidFill>
              <a:effectLst/>
              <a:uFillTx/>
              <a:latin typeface="Arial"/>
            </a:endParaRPr>
          </a:p>
        </p:txBody>
      </p:sp>
      <p:sp>
        <p:nvSpPr>
          <p:cNvPr id="604" name="PlaceHolder 3"/>
          <p:cNvSpPr>
            <a:spLocks noGrp="1"/>
          </p:cNvSpPr>
          <p:nvPr>
            <p:ph type="ftr" idx="119"/>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a:t>
            </a:r>
            <a:r>
              <a:rPr b="0" lang="en-US" sz="1200" strike="noStrike" u="none">
                <a:solidFill>
                  <a:schemeClr val="dk1">
                    <a:tint val="75000"/>
                  </a:schemeClr>
                </a:solidFill>
                <a:effectLst/>
                <a:uFillTx/>
                <a:latin typeface="Calibri"/>
                <a:ea typeface="Calibri"/>
              </a:rPr>
              <a:t>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05"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606" name="Picture 7" descr=""/>
          <p:cNvPicPr/>
          <p:nvPr/>
        </p:nvPicPr>
        <p:blipFill>
          <a:blip r:embed="rId3"/>
          <a:stretch/>
        </p:blipFill>
        <p:spPr>
          <a:xfrm>
            <a:off x="2923200" y="4005360"/>
            <a:ext cx="6333120" cy="1421640"/>
          </a:xfrm>
          <a:prstGeom prst="rect">
            <a:avLst/>
          </a:prstGeom>
          <a:noFill/>
          <a:ln w="0">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60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Measuring Quality of Fit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rPr>
              <a:t>Traditionally, the metric used to measure the difference between a predicted value of a response and its observed value (a.k.a. the actual value of the response as present in the dataset) is the </a:t>
            </a:r>
            <a:r>
              <a:rPr b="0" i="1" lang="en-US" sz="2100" strike="noStrike" u="none">
                <a:solidFill>
                  <a:schemeClr val="dk1"/>
                </a:solidFill>
                <a:effectLst/>
                <a:uFillTx/>
                <a:latin typeface="Calibri"/>
              </a:rPr>
              <a:t>Mean Squared Error </a:t>
            </a:r>
            <a:r>
              <a:rPr b="0" lang="en-US" sz="2100" strike="noStrike" u="none">
                <a:solidFill>
                  <a:schemeClr val="dk1"/>
                </a:solidFill>
                <a:effectLst/>
                <a:uFillTx/>
                <a:latin typeface="Calibri"/>
              </a:rPr>
              <a:t>(</a:t>
            </a:r>
            <a:r>
              <a:rPr b="1" lang="en-US" sz="2100" strike="noStrike" u="none">
                <a:solidFill>
                  <a:schemeClr val="dk1"/>
                </a:solidFill>
                <a:effectLst/>
                <a:uFillTx/>
                <a:latin typeface="Calibri"/>
              </a:rPr>
              <a:t>MSE</a:t>
            </a:r>
            <a:r>
              <a:rPr b="0" lang="en-US" sz="2100" strike="noStrike" u="none">
                <a:solidFill>
                  <a:schemeClr val="dk1"/>
                </a:solidFill>
                <a:effectLst/>
                <a:uFillTx/>
                <a:latin typeface="Calibri"/>
              </a:rPr>
              <a:t>), which is defined as following— </a:t>
            </a:r>
            <a:endParaRPr b="0" lang="en-US" sz="2100" strike="noStrike" u="none">
              <a:solidFill>
                <a:srgbClr val="000000"/>
              </a:solidFill>
              <a:effectLst/>
              <a:uFillTx/>
              <a:latin typeface="Arial"/>
            </a:endParaRPr>
          </a:p>
        </p:txBody>
      </p:sp>
      <p:sp>
        <p:nvSpPr>
          <p:cNvPr id="609" name="PlaceHolder 3"/>
          <p:cNvSpPr>
            <a:spLocks noGrp="1"/>
          </p:cNvSpPr>
          <p:nvPr>
            <p:ph type="ftr" idx="120"/>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a:t>
            </a:r>
            <a:r>
              <a:rPr b="0" lang="en-US" sz="1200" strike="noStrike" u="none">
                <a:solidFill>
                  <a:schemeClr val="dk1">
                    <a:tint val="75000"/>
                  </a:schemeClr>
                </a:solidFill>
                <a:effectLst/>
                <a:uFillTx/>
                <a:latin typeface="Calibri"/>
                <a:ea typeface="Calibri"/>
              </a:rPr>
              <a:t> Introduction to Statistical Learning &lt;Ch.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10"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pic>
        <p:nvPicPr>
          <p:cNvPr id="611" name="Picture 7" descr=""/>
          <p:cNvPicPr/>
          <p:nvPr/>
        </p:nvPicPr>
        <p:blipFill>
          <a:blip r:embed="rId3"/>
          <a:stretch/>
        </p:blipFill>
        <p:spPr>
          <a:xfrm>
            <a:off x="2923200" y="4005360"/>
            <a:ext cx="6333120" cy="1421640"/>
          </a:xfrm>
          <a:prstGeom prst="rect">
            <a:avLst/>
          </a:prstGeom>
          <a:noFill/>
          <a:ln w="0">
            <a:noFill/>
          </a:ln>
        </p:spPr>
      </p:pic>
      <p:sp>
        <p:nvSpPr>
          <p:cNvPr id="612" name="Rectangle 10"/>
          <p:cNvSpPr/>
          <p:nvPr/>
        </p:nvSpPr>
        <p:spPr>
          <a:xfrm>
            <a:off x="4906440" y="4010760"/>
            <a:ext cx="498960" cy="14108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13" name="TextBox 12"/>
          <p:cNvSpPr/>
          <p:nvPr/>
        </p:nvSpPr>
        <p:spPr>
          <a:xfrm>
            <a:off x="3659400" y="5238720"/>
            <a:ext cx="115596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0246f2"/>
                </a:solidFill>
                <a:effectLst/>
                <a:uFillTx/>
                <a:latin typeface="Calibri"/>
              </a:rPr>
              <a:t>Average</a:t>
            </a:r>
            <a:endParaRPr b="0" lang="en-US" sz="1800" strike="noStrike" u="none">
              <a:solidFill>
                <a:srgbClr val="000000"/>
              </a:solidFill>
              <a:effectLst/>
              <a:uFillTx/>
              <a:latin typeface="Arial"/>
            </a:endParaRPr>
          </a:p>
        </p:txBody>
      </p:sp>
      <p:sp>
        <p:nvSpPr>
          <p:cNvPr id="614" name="Rectangle 14"/>
          <p:cNvSpPr/>
          <p:nvPr/>
        </p:nvSpPr>
        <p:spPr>
          <a:xfrm>
            <a:off x="5457240" y="3941280"/>
            <a:ext cx="867960" cy="159912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15" name="Rectangle 16"/>
          <p:cNvSpPr/>
          <p:nvPr/>
        </p:nvSpPr>
        <p:spPr>
          <a:xfrm>
            <a:off x="6545880" y="4451760"/>
            <a:ext cx="448920" cy="53640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16" name="Rectangle 18"/>
          <p:cNvSpPr/>
          <p:nvPr/>
        </p:nvSpPr>
        <p:spPr>
          <a:xfrm>
            <a:off x="7631640" y="4285440"/>
            <a:ext cx="1230120" cy="8488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17" name="TextBox 20"/>
          <p:cNvSpPr/>
          <p:nvPr/>
        </p:nvSpPr>
        <p:spPr>
          <a:xfrm>
            <a:off x="4234680" y="5739840"/>
            <a:ext cx="3395880" cy="645480"/>
          </a:xfrm>
          <a:prstGeom prst="rect">
            <a:avLst/>
          </a:prstGeom>
          <a:noFill/>
          <a:ln w="0">
            <a:solidFill>
              <a:srgbClr val="ffc000"/>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c000"/>
                </a:solidFill>
                <a:effectLst/>
                <a:uFillTx/>
                <a:latin typeface="Calibri"/>
              </a:rPr>
              <a:t>Sum results over entire dataset— cover all observations</a:t>
            </a:r>
            <a:endParaRPr b="0" lang="en-US" sz="1800" strike="noStrike" u="none">
              <a:solidFill>
                <a:srgbClr val="000000"/>
              </a:solidFill>
              <a:effectLst/>
              <a:uFillTx/>
              <a:latin typeface="Arial"/>
            </a:endParaRPr>
          </a:p>
        </p:txBody>
      </p:sp>
      <p:sp>
        <p:nvSpPr>
          <p:cNvPr id="618" name="TextBox 22"/>
          <p:cNvSpPr/>
          <p:nvPr/>
        </p:nvSpPr>
        <p:spPr>
          <a:xfrm>
            <a:off x="6422040" y="3754080"/>
            <a:ext cx="2218320" cy="368640"/>
          </a:xfrm>
          <a:prstGeom prst="rect">
            <a:avLst/>
          </a:prstGeom>
          <a:noFill/>
          <a:ln w="0">
            <a:solidFill>
              <a:srgbClr val="00b050"/>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00b050"/>
                </a:solidFill>
                <a:effectLst/>
                <a:uFillTx/>
                <a:latin typeface="Calibri"/>
              </a:rPr>
              <a:t>Observed response</a:t>
            </a:r>
            <a:endParaRPr b="0" lang="en-US" sz="1800" strike="noStrike" u="none">
              <a:solidFill>
                <a:srgbClr val="000000"/>
              </a:solidFill>
              <a:effectLst/>
              <a:uFillTx/>
              <a:latin typeface="Arial"/>
            </a:endParaRPr>
          </a:p>
        </p:txBody>
      </p:sp>
      <p:sp>
        <p:nvSpPr>
          <p:cNvPr id="619" name="TextBox 24"/>
          <p:cNvSpPr/>
          <p:nvPr/>
        </p:nvSpPr>
        <p:spPr>
          <a:xfrm>
            <a:off x="8381880" y="5366520"/>
            <a:ext cx="2091240" cy="368640"/>
          </a:xfrm>
          <a:prstGeom prst="rect">
            <a:avLst/>
          </a:prstGeom>
          <a:noFill/>
          <a:ln w="0">
            <a:solidFill>
              <a:srgbClr val="ff0000"/>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Predicted response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0" name="Picture 25" descr="Text&#10;&#10;Description automatically generated"/>
          <p:cNvPicPr/>
          <p:nvPr/>
        </p:nvPicPr>
        <p:blipFill>
          <a:blip r:embed="rId1"/>
          <a:stretch/>
        </p:blipFill>
        <p:spPr>
          <a:xfrm>
            <a:off x="870120" y="2574720"/>
            <a:ext cx="2738880" cy="2504520"/>
          </a:xfrm>
          <a:prstGeom prst="rect">
            <a:avLst/>
          </a:prstGeom>
          <a:noFill/>
          <a:ln w="0">
            <a:noFill/>
          </a:ln>
        </p:spPr>
      </p:pic>
      <p:sp>
        <p:nvSpPr>
          <p:cNvPr id="621"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622"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MSE Example </a:t>
            </a:r>
            <a:endParaRPr b="0" lang="en-US" sz="2100" strike="noStrike" u="none">
              <a:solidFill>
                <a:srgbClr val="000000"/>
              </a:solidFill>
              <a:effectLst/>
              <a:uFillTx/>
              <a:latin typeface="Arial"/>
            </a:endParaRPr>
          </a:p>
        </p:txBody>
      </p:sp>
      <p:sp>
        <p:nvSpPr>
          <p:cNvPr id="623" name="PlaceHolder 3"/>
          <p:cNvSpPr>
            <a:spLocks noGrp="1"/>
          </p:cNvSpPr>
          <p:nvPr>
            <p:ph type="ftr" idx="121"/>
          </p:nvPr>
        </p:nvSpPr>
        <p:spPr>
          <a:xfrm>
            <a:off x="-997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24" name="Picture 7" descr=""/>
          <p:cNvPicPr/>
          <p:nvPr/>
        </p:nvPicPr>
        <p:blipFill>
          <a:blip r:embed="rId3"/>
          <a:stretch/>
        </p:blipFill>
        <p:spPr>
          <a:xfrm>
            <a:off x="6387120" y="149040"/>
            <a:ext cx="5571000" cy="1248480"/>
          </a:xfrm>
          <a:prstGeom prst="rect">
            <a:avLst/>
          </a:prstGeom>
          <a:noFill/>
          <a:ln w="0">
            <a:noFill/>
          </a:ln>
        </p:spPr>
      </p:pic>
      <p:sp>
        <p:nvSpPr>
          <p:cNvPr id="625" name="Rectangle 6"/>
          <p:cNvSpPr/>
          <p:nvPr/>
        </p:nvSpPr>
        <p:spPr>
          <a:xfrm>
            <a:off x="8116200" y="223920"/>
            <a:ext cx="441360" cy="10184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26" name="Rectangle 12"/>
          <p:cNvSpPr/>
          <p:nvPr/>
        </p:nvSpPr>
        <p:spPr>
          <a:xfrm>
            <a:off x="8609040" y="73800"/>
            <a:ext cx="764280" cy="14144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27" name="Rectangle 18"/>
          <p:cNvSpPr/>
          <p:nvPr/>
        </p:nvSpPr>
        <p:spPr>
          <a:xfrm>
            <a:off x="9547920" y="58392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28" name="Rectangle 20"/>
          <p:cNvSpPr/>
          <p:nvPr/>
        </p:nvSpPr>
        <p:spPr>
          <a:xfrm>
            <a:off x="10483560" y="429480"/>
            <a:ext cx="1080360" cy="606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29" name="Rectangle 22"/>
          <p:cNvSpPr/>
          <p:nvPr/>
        </p:nvSpPr>
        <p:spPr>
          <a:xfrm>
            <a:off x="2251080" y="2512080"/>
            <a:ext cx="1037880" cy="3632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30" name="Rectangle 23"/>
          <p:cNvSpPr/>
          <p:nvPr/>
        </p:nvSpPr>
        <p:spPr>
          <a:xfrm>
            <a:off x="865440" y="2809800"/>
            <a:ext cx="337320" cy="226512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31" name="TextBox 28"/>
          <p:cNvSpPr/>
          <p:nvPr/>
        </p:nvSpPr>
        <p:spPr>
          <a:xfrm>
            <a:off x="901080" y="213984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dk1"/>
                </a:solidFill>
                <a:effectLst/>
                <a:uFillTx/>
                <a:latin typeface="Calibri"/>
              </a:rPr>
              <a:t>Data</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2" name="Picture 25" descr="Text&#10;&#10;Description automatically generated"/>
          <p:cNvPicPr/>
          <p:nvPr/>
        </p:nvPicPr>
        <p:blipFill>
          <a:blip r:embed="rId1"/>
          <a:stretch/>
        </p:blipFill>
        <p:spPr>
          <a:xfrm>
            <a:off x="870120" y="2574720"/>
            <a:ext cx="2738880" cy="2504520"/>
          </a:xfrm>
          <a:prstGeom prst="rect">
            <a:avLst/>
          </a:prstGeom>
          <a:noFill/>
          <a:ln w="0">
            <a:noFill/>
          </a:ln>
        </p:spPr>
      </p:pic>
      <p:sp>
        <p:nvSpPr>
          <p:cNvPr id="63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63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MSE Example </a:t>
            </a:r>
            <a:endParaRPr b="0" lang="en-US" sz="2100" strike="noStrike" u="none">
              <a:solidFill>
                <a:srgbClr val="000000"/>
              </a:solidFill>
              <a:effectLst/>
              <a:uFillTx/>
              <a:latin typeface="Arial"/>
            </a:endParaRPr>
          </a:p>
        </p:txBody>
      </p:sp>
      <p:sp>
        <p:nvSpPr>
          <p:cNvPr id="635" name="PlaceHolder 3"/>
          <p:cNvSpPr>
            <a:spLocks noGrp="1"/>
          </p:cNvSpPr>
          <p:nvPr>
            <p:ph type="ftr" idx="122"/>
          </p:nvPr>
        </p:nvSpPr>
        <p:spPr>
          <a:xfrm>
            <a:off x="-997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36" name="Picture 7" descr=""/>
          <p:cNvPicPr/>
          <p:nvPr/>
        </p:nvPicPr>
        <p:blipFill>
          <a:blip r:embed="rId3"/>
          <a:stretch/>
        </p:blipFill>
        <p:spPr>
          <a:xfrm>
            <a:off x="6387120" y="149040"/>
            <a:ext cx="5571000" cy="1248480"/>
          </a:xfrm>
          <a:prstGeom prst="rect">
            <a:avLst/>
          </a:prstGeom>
          <a:noFill/>
          <a:ln w="0">
            <a:noFill/>
          </a:ln>
        </p:spPr>
      </p:pic>
      <p:sp>
        <p:nvSpPr>
          <p:cNvPr id="637" name="Rectangle 6"/>
          <p:cNvSpPr/>
          <p:nvPr/>
        </p:nvSpPr>
        <p:spPr>
          <a:xfrm>
            <a:off x="8116200" y="223920"/>
            <a:ext cx="441360" cy="10184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38" name="Rectangle 12"/>
          <p:cNvSpPr/>
          <p:nvPr/>
        </p:nvSpPr>
        <p:spPr>
          <a:xfrm>
            <a:off x="8609040" y="73800"/>
            <a:ext cx="764280" cy="14144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39" name="Rectangle 18"/>
          <p:cNvSpPr/>
          <p:nvPr/>
        </p:nvSpPr>
        <p:spPr>
          <a:xfrm>
            <a:off x="9547920" y="58392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40" name="Rectangle 20"/>
          <p:cNvSpPr/>
          <p:nvPr/>
        </p:nvSpPr>
        <p:spPr>
          <a:xfrm>
            <a:off x="10483560" y="429480"/>
            <a:ext cx="1080360" cy="606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41" name="Rectangle 22"/>
          <p:cNvSpPr/>
          <p:nvPr/>
        </p:nvSpPr>
        <p:spPr>
          <a:xfrm>
            <a:off x="2251080" y="2512080"/>
            <a:ext cx="1037880" cy="3632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42" name="Rectangle 23"/>
          <p:cNvSpPr/>
          <p:nvPr/>
        </p:nvSpPr>
        <p:spPr>
          <a:xfrm>
            <a:off x="865440" y="2809800"/>
            <a:ext cx="337320" cy="226512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643" name="Picture 18" descr=""/>
          <p:cNvPicPr/>
          <p:nvPr/>
        </p:nvPicPr>
        <p:blipFill>
          <a:blip r:embed="rId4"/>
          <a:stretch/>
        </p:blipFill>
        <p:spPr>
          <a:xfrm>
            <a:off x="4930200" y="2189160"/>
            <a:ext cx="160560" cy="279000"/>
          </a:xfrm>
          <a:prstGeom prst="rect">
            <a:avLst/>
          </a:prstGeom>
          <a:noFill/>
          <a:ln w="0">
            <a:noFill/>
          </a:ln>
        </p:spPr>
      </p:pic>
      <p:sp>
        <p:nvSpPr>
          <p:cNvPr id="644" name="TextBox 27"/>
          <p:cNvSpPr/>
          <p:nvPr/>
        </p:nvSpPr>
        <p:spPr>
          <a:xfrm>
            <a:off x="3870000" y="2513520"/>
            <a:ext cx="2280600" cy="380160"/>
          </a:xfrm>
          <a:prstGeom prst="rect">
            <a:avLst/>
          </a:prstGeom>
          <a:noFill/>
          <a:ln w="0">
            <a:solidFill>
              <a:srgbClr val="ff0000"/>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sales= 7.03 +0.05(TV)</a:t>
            </a:r>
            <a:r>
              <a:rPr b="0" lang="en-US" sz="1800" strike="noStrike" u="none">
                <a:solidFill>
                  <a:srgbClr val="ff0000"/>
                </a:solidFill>
                <a:effectLst/>
                <a:uFillTx/>
                <a:latin typeface="Calibri"/>
              </a:rPr>
              <a:t>​</a:t>
            </a:r>
            <a:endParaRPr b="0" lang="en-US" sz="1800" strike="noStrike" u="none">
              <a:solidFill>
                <a:srgbClr val="000000"/>
              </a:solidFill>
              <a:effectLst/>
              <a:uFillTx/>
              <a:latin typeface="Arial"/>
            </a:endParaRPr>
          </a:p>
        </p:txBody>
      </p:sp>
      <p:sp>
        <p:nvSpPr>
          <p:cNvPr id="645" name="TextBox 28"/>
          <p:cNvSpPr/>
          <p:nvPr/>
        </p:nvSpPr>
        <p:spPr>
          <a:xfrm>
            <a:off x="901080" y="213984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dk1"/>
                </a:solidFill>
                <a:effectLst/>
                <a:uFillTx/>
                <a:latin typeface="Calibri"/>
              </a:rPr>
              <a:t>Data</a:t>
            </a:r>
            <a:endParaRPr b="0" lang="en-US" sz="1800" strike="noStrike" u="none">
              <a:solidFill>
                <a:srgbClr val="000000"/>
              </a:solidFill>
              <a:effectLst/>
              <a:uFillTx/>
              <a:latin typeface="Arial"/>
            </a:endParaRPr>
          </a:p>
        </p:txBody>
      </p:sp>
      <p:graphicFrame>
        <p:nvGraphicFramePr>
          <p:cNvPr id="646" name="Table 31"/>
          <p:cNvGraphicFramePr/>
          <p:nvPr/>
        </p:nvGraphicFramePr>
        <p:xfrm>
          <a:off x="3881880" y="2927520"/>
          <a:ext cx="2193120" cy="2224800"/>
        </p:xfrm>
        <a:graphic>
          <a:graphicData uri="http://schemas.openxmlformats.org/drawingml/2006/table">
            <a:tbl>
              <a:tblPr/>
              <a:tblGrid>
                <a:gridCol w="2193480"/>
              </a:tblGrid>
              <a:tr h="370800">
                <a:tc>
                  <a:txBody>
                    <a:bodyPr anchor="t">
                      <a:noAutofit/>
                    </a:bodyPr>
                    <a:p>
                      <a:pPr algn="ctr" defTabSz="914400">
                        <a:lnSpc>
                          <a:spcPct val="100000"/>
                        </a:lnSpc>
                      </a:pPr>
                      <a:r>
                        <a:rPr b="1" lang="en-US" sz="1800" strike="noStrike" u="none">
                          <a:solidFill>
                            <a:schemeClr val="dk1"/>
                          </a:solidFill>
                          <a:effectLst/>
                          <a:uFillTx/>
                          <a:latin typeface="Calibri"/>
                        </a:rPr>
                        <a:t>18.54</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9.26</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7.89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14.61</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16.07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7.47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7" name="Picture 25" descr="Text&#10;&#10;Description automatically generated"/>
          <p:cNvPicPr/>
          <p:nvPr/>
        </p:nvPicPr>
        <p:blipFill>
          <a:blip r:embed="rId1"/>
          <a:stretch/>
        </p:blipFill>
        <p:spPr>
          <a:xfrm>
            <a:off x="870120" y="2574720"/>
            <a:ext cx="2738880" cy="2504520"/>
          </a:xfrm>
          <a:prstGeom prst="rect">
            <a:avLst/>
          </a:prstGeom>
          <a:noFill/>
          <a:ln w="0">
            <a:noFill/>
          </a:ln>
        </p:spPr>
      </p:pic>
      <p:sp>
        <p:nvSpPr>
          <p:cNvPr id="64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64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MSE Example </a:t>
            </a:r>
            <a:endParaRPr b="0" lang="en-US" sz="2100" strike="noStrike" u="none">
              <a:solidFill>
                <a:srgbClr val="000000"/>
              </a:solidFill>
              <a:effectLst/>
              <a:uFillTx/>
              <a:latin typeface="Arial"/>
            </a:endParaRPr>
          </a:p>
        </p:txBody>
      </p:sp>
      <p:sp>
        <p:nvSpPr>
          <p:cNvPr id="650" name="PlaceHolder 3"/>
          <p:cNvSpPr>
            <a:spLocks noGrp="1"/>
          </p:cNvSpPr>
          <p:nvPr>
            <p:ph type="ftr" idx="123"/>
          </p:nvPr>
        </p:nvSpPr>
        <p:spPr>
          <a:xfrm>
            <a:off x="-997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51" name="Picture 7" descr=""/>
          <p:cNvPicPr/>
          <p:nvPr/>
        </p:nvPicPr>
        <p:blipFill>
          <a:blip r:embed="rId3"/>
          <a:stretch/>
        </p:blipFill>
        <p:spPr>
          <a:xfrm>
            <a:off x="6387120" y="149040"/>
            <a:ext cx="5571000" cy="1248480"/>
          </a:xfrm>
          <a:prstGeom prst="rect">
            <a:avLst/>
          </a:prstGeom>
          <a:noFill/>
          <a:ln w="0">
            <a:noFill/>
          </a:ln>
        </p:spPr>
      </p:pic>
      <p:sp>
        <p:nvSpPr>
          <p:cNvPr id="652" name="Rectangle 6"/>
          <p:cNvSpPr/>
          <p:nvPr/>
        </p:nvSpPr>
        <p:spPr>
          <a:xfrm>
            <a:off x="8116200" y="223920"/>
            <a:ext cx="441360" cy="10184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53" name="Rectangle 12"/>
          <p:cNvSpPr/>
          <p:nvPr/>
        </p:nvSpPr>
        <p:spPr>
          <a:xfrm>
            <a:off x="8609040" y="73800"/>
            <a:ext cx="764280" cy="14144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54" name="Rectangle 18"/>
          <p:cNvSpPr/>
          <p:nvPr/>
        </p:nvSpPr>
        <p:spPr>
          <a:xfrm>
            <a:off x="9547920" y="58392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55" name="Rectangle 20"/>
          <p:cNvSpPr/>
          <p:nvPr/>
        </p:nvSpPr>
        <p:spPr>
          <a:xfrm>
            <a:off x="10483560" y="429480"/>
            <a:ext cx="1080360" cy="606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56" name="Rectangle 22"/>
          <p:cNvSpPr/>
          <p:nvPr/>
        </p:nvSpPr>
        <p:spPr>
          <a:xfrm>
            <a:off x="2251080" y="2512080"/>
            <a:ext cx="1037880" cy="3632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57" name="Rectangle 23"/>
          <p:cNvSpPr/>
          <p:nvPr/>
        </p:nvSpPr>
        <p:spPr>
          <a:xfrm>
            <a:off x="865440" y="2809800"/>
            <a:ext cx="337320" cy="226512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658" name="Picture 18" descr=""/>
          <p:cNvPicPr/>
          <p:nvPr/>
        </p:nvPicPr>
        <p:blipFill>
          <a:blip r:embed="rId4"/>
          <a:stretch/>
        </p:blipFill>
        <p:spPr>
          <a:xfrm>
            <a:off x="4930200" y="2189160"/>
            <a:ext cx="160560" cy="279000"/>
          </a:xfrm>
          <a:prstGeom prst="rect">
            <a:avLst/>
          </a:prstGeom>
          <a:noFill/>
          <a:ln w="0">
            <a:noFill/>
          </a:ln>
        </p:spPr>
      </p:pic>
      <p:sp>
        <p:nvSpPr>
          <p:cNvPr id="659" name="TextBox 27"/>
          <p:cNvSpPr/>
          <p:nvPr/>
        </p:nvSpPr>
        <p:spPr>
          <a:xfrm>
            <a:off x="3870000" y="2513520"/>
            <a:ext cx="2280600" cy="380160"/>
          </a:xfrm>
          <a:prstGeom prst="rect">
            <a:avLst/>
          </a:prstGeom>
          <a:noFill/>
          <a:ln w="0">
            <a:solidFill>
              <a:srgbClr val="ff0000"/>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sales= 7.03 +0.05(TV)</a:t>
            </a:r>
            <a:r>
              <a:rPr b="0" lang="en-US" sz="1800" strike="noStrike" u="none">
                <a:solidFill>
                  <a:srgbClr val="ff0000"/>
                </a:solidFill>
                <a:effectLst/>
                <a:uFillTx/>
                <a:latin typeface="Calibri"/>
              </a:rPr>
              <a:t>​</a:t>
            </a:r>
            <a:endParaRPr b="0" lang="en-US" sz="1800" strike="noStrike" u="none">
              <a:solidFill>
                <a:srgbClr val="000000"/>
              </a:solidFill>
              <a:effectLst/>
              <a:uFillTx/>
              <a:latin typeface="Arial"/>
            </a:endParaRPr>
          </a:p>
        </p:txBody>
      </p:sp>
      <p:sp>
        <p:nvSpPr>
          <p:cNvPr id="660" name="TextBox 28"/>
          <p:cNvSpPr/>
          <p:nvPr/>
        </p:nvSpPr>
        <p:spPr>
          <a:xfrm>
            <a:off x="901080" y="213984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dk1"/>
                </a:solidFill>
                <a:effectLst/>
                <a:uFillTx/>
                <a:latin typeface="Calibri"/>
              </a:rPr>
              <a:t>Data</a:t>
            </a:r>
            <a:endParaRPr b="0" lang="en-US" sz="1800" strike="noStrike" u="none">
              <a:solidFill>
                <a:srgbClr val="000000"/>
              </a:solidFill>
              <a:effectLst/>
              <a:uFillTx/>
              <a:latin typeface="Arial"/>
            </a:endParaRPr>
          </a:p>
        </p:txBody>
      </p:sp>
      <p:graphicFrame>
        <p:nvGraphicFramePr>
          <p:cNvPr id="661" name="Table 31"/>
          <p:cNvGraphicFramePr/>
          <p:nvPr/>
        </p:nvGraphicFramePr>
        <p:xfrm>
          <a:off x="3881880" y="2927520"/>
          <a:ext cx="2193120" cy="2224800"/>
        </p:xfrm>
        <a:graphic>
          <a:graphicData uri="http://schemas.openxmlformats.org/drawingml/2006/table">
            <a:tbl>
              <a:tblPr/>
              <a:tblGrid>
                <a:gridCol w="2193480"/>
              </a:tblGrid>
              <a:tr h="370800">
                <a:tc>
                  <a:txBody>
                    <a:bodyPr anchor="t">
                      <a:noAutofit/>
                    </a:bodyPr>
                    <a:p>
                      <a:pPr algn="ctr" defTabSz="914400">
                        <a:lnSpc>
                          <a:spcPct val="100000"/>
                        </a:lnSpc>
                      </a:pPr>
                      <a:r>
                        <a:rPr b="1" lang="en-US" sz="1800" strike="noStrike" u="none">
                          <a:solidFill>
                            <a:schemeClr val="dk1"/>
                          </a:solidFill>
                          <a:effectLst/>
                          <a:uFillTx/>
                          <a:latin typeface="Calibri"/>
                        </a:rPr>
                        <a:t>18.54</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9.26</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7.89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14.61</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16.07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7.47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pic>
        <p:nvPicPr>
          <p:cNvPr id="662" name="Picture 32" descr=""/>
          <p:cNvPicPr/>
          <p:nvPr/>
        </p:nvPicPr>
        <p:blipFill>
          <a:blip r:embed="rId5"/>
          <a:stretch/>
        </p:blipFill>
        <p:spPr>
          <a:xfrm>
            <a:off x="6733440" y="2374920"/>
            <a:ext cx="1680120" cy="514080"/>
          </a:xfrm>
          <a:prstGeom prst="rect">
            <a:avLst/>
          </a:prstGeom>
          <a:noFill/>
          <a:ln w="0">
            <a:noFill/>
          </a:ln>
        </p:spPr>
      </p:pic>
      <p:graphicFrame>
        <p:nvGraphicFramePr>
          <p:cNvPr id="663" name="Table 31"/>
          <p:cNvGraphicFramePr/>
          <p:nvPr/>
        </p:nvGraphicFramePr>
        <p:xfrm>
          <a:off x="6514560" y="2927520"/>
          <a:ext cx="2193120" cy="2224800"/>
        </p:xfrm>
        <a:graphic>
          <a:graphicData uri="http://schemas.openxmlformats.org/drawingml/2006/table">
            <a:tbl>
              <a:tblPr/>
              <a:tblGrid>
                <a:gridCol w="2193480"/>
              </a:tblGrid>
              <a:tr h="370800">
                <a:tc>
                  <a:txBody>
                    <a:bodyPr anchor="t">
                      <a:noAutofit/>
                    </a:bodyPr>
                    <a:p>
                      <a:pPr defTabSz="914400">
                        <a:lnSpc>
                          <a:spcPct val="100000"/>
                        </a:lnSpc>
                      </a:pPr>
                      <a:r>
                        <a:rPr b="0" lang="en-US" sz="1800" strike="noStrike" u="none">
                          <a:solidFill>
                            <a:schemeClr val="dk1"/>
                          </a:solidFill>
                          <a:effectLst/>
                          <a:uFillTx/>
                          <a:latin typeface="Calibri"/>
                        </a:rPr>
                        <a:t>22.1- 18.54 =</a:t>
                      </a:r>
                      <a:r>
                        <a:rPr b="1" lang="en-US" sz="1800" strike="noStrike" u="none">
                          <a:solidFill>
                            <a:schemeClr val="dk1"/>
                          </a:solidFill>
                          <a:effectLst/>
                          <a:uFillTx/>
                          <a:latin typeface="Calibri"/>
                        </a:rPr>
                        <a:t>  3.56</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10.4-9.26=      </a:t>
                      </a:r>
                      <a:r>
                        <a:rPr b="1" lang="en-US" sz="1800" strike="noStrike" u="none">
                          <a:solidFill>
                            <a:schemeClr val="dk1"/>
                          </a:solidFill>
                          <a:effectLst/>
                          <a:uFillTx/>
                          <a:latin typeface="Calibri"/>
                        </a:rPr>
                        <a:t>1.14</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9.3-7.89=        </a:t>
                      </a:r>
                      <a:r>
                        <a:rPr b="1" lang="en-US" sz="1800" strike="noStrike" u="none">
                          <a:solidFill>
                            <a:schemeClr val="dk1"/>
                          </a:solidFill>
                          <a:effectLst/>
                          <a:uFillTx/>
                          <a:latin typeface="Calibri"/>
                        </a:rPr>
                        <a:t>1.41</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18.5-14.61=    </a:t>
                      </a:r>
                      <a:r>
                        <a:rPr b="1" lang="en-US" sz="1800" strike="noStrike" u="none">
                          <a:solidFill>
                            <a:schemeClr val="dk1"/>
                          </a:solidFill>
                          <a:effectLst/>
                          <a:uFillTx/>
                          <a:latin typeface="Calibri"/>
                        </a:rPr>
                        <a:t>3.89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12.9-16.07=    </a:t>
                      </a:r>
                      <a:r>
                        <a:rPr b="1" lang="en-US" sz="1800" strike="noStrike" u="none">
                          <a:solidFill>
                            <a:schemeClr val="dk1"/>
                          </a:solidFill>
                          <a:effectLst/>
                          <a:uFillTx/>
                          <a:latin typeface="Calibri"/>
                        </a:rPr>
                        <a:t>-3.17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7.2-7.47=        </a:t>
                      </a:r>
                      <a:r>
                        <a:rPr b="1" lang="en-US" sz="1800" strike="noStrike" u="none">
                          <a:solidFill>
                            <a:schemeClr val="dk1"/>
                          </a:solidFill>
                          <a:effectLst/>
                          <a:uFillTx/>
                          <a:latin typeface="Calibri"/>
                        </a:rPr>
                        <a:t>-0.17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664" name="Rectangle 34"/>
          <p:cNvSpPr/>
          <p:nvPr/>
        </p:nvSpPr>
        <p:spPr>
          <a:xfrm>
            <a:off x="6638400" y="251208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65" name="Rectangle 35"/>
          <p:cNvSpPr/>
          <p:nvPr/>
        </p:nvSpPr>
        <p:spPr>
          <a:xfrm>
            <a:off x="7470000" y="2334240"/>
            <a:ext cx="999360" cy="56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6" name="Picture 25" descr="Text&#10;&#10;Description automatically generated"/>
          <p:cNvPicPr/>
          <p:nvPr/>
        </p:nvPicPr>
        <p:blipFill>
          <a:blip r:embed="rId1"/>
          <a:stretch/>
        </p:blipFill>
        <p:spPr>
          <a:xfrm>
            <a:off x="870120" y="2574720"/>
            <a:ext cx="2738880" cy="2504520"/>
          </a:xfrm>
          <a:prstGeom prst="rect">
            <a:avLst/>
          </a:prstGeom>
          <a:noFill/>
          <a:ln w="0">
            <a:noFill/>
          </a:ln>
        </p:spPr>
      </p:pic>
      <p:sp>
        <p:nvSpPr>
          <p:cNvPr id="66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66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MSE Example </a:t>
            </a:r>
            <a:endParaRPr b="0" lang="en-US" sz="2100" strike="noStrike" u="none">
              <a:solidFill>
                <a:srgbClr val="000000"/>
              </a:solidFill>
              <a:effectLst/>
              <a:uFillTx/>
              <a:latin typeface="Arial"/>
            </a:endParaRPr>
          </a:p>
        </p:txBody>
      </p:sp>
      <p:sp>
        <p:nvSpPr>
          <p:cNvPr id="669" name="PlaceHolder 3"/>
          <p:cNvSpPr>
            <a:spLocks noGrp="1"/>
          </p:cNvSpPr>
          <p:nvPr>
            <p:ph type="ftr" idx="124"/>
          </p:nvPr>
        </p:nvSpPr>
        <p:spPr>
          <a:xfrm>
            <a:off x="-997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70" name="Picture 7" descr=""/>
          <p:cNvPicPr/>
          <p:nvPr/>
        </p:nvPicPr>
        <p:blipFill>
          <a:blip r:embed="rId3"/>
          <a:stretch/>
        </p:blipFill>
        <p:spPr>
          <a:xfrm>
            <a:off x="6387120" y="149040"/>
            <a:ext cx="5571000" cy="1248480"/>
          </a:xfrm>
          <a:prstGeom prst="rect">
            <a:avLst/>
          </a:prstGeom>
          <a:noFill/>
          <a:ln w="0">
            <a:noFill/>
          </a:ln>
        </p:spPr>
      </p:pic>
      <p:sp>
        <p:nvSpPr>
          <p:cNvPr id="671" name="Rectangle 6"/>
          <p:cNvSpPr/>
          <p:nvPr/>
        </p:nvSpPr>
        <p:spPr>
          <a:xfrm>
            <a:off x="8116200" y="223920"/>
            <a:ext cx="441360" cy="10184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72" name="Rectangle 12"/>
          <p:cNvSpPr/>
          <p:nvPr/>
        </p:nvSpPr>
        <p:spPr>
          <a:xfrm>
            <a:off x="8609040" y="73800"/>
            <a:ext cx="764280" cy="14144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73" name="Rectangle 18"/>
          <p:cNvSpPr/>
          <p:nvPr/>
        </p:nvSpPr>
        <p:spPr>
          <a:xfrm>
            <a:off x="9547920" y="58392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74" name="Rectangle 20"/>
          <p:cNvSpPr/>
          <p:nvPr/>
        </p:nvSpPr>
        <p:spPr>
          <a:xfrm>
            <a:off x="10483560" y="429480"/>
            <a:ext cx="1080360" cy="606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75" name="Rectangle 22"/>
          <p:cNvSpPr/>
          <p:nvPr/>
        </p:nvSpPr>
        <p:spPr>
          <a:xfrm>
            <a:off x="2251080" y="2512080"/>
            <a:ext cx="1037880" cy="3632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76" name="Rectangle 23"/>
          <p:cNvSpPr/>
          <p:nvPr/>
        </p:nvSpPr>
        <p:spPr>
          <a:xfrm>
            <a:off x="865440" y="2809800"/>
            <a:ext cx="337320" cy="226512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677" name="Picture 18" descr=""/>
          <p:cNvPicPr/>
          <p:nvPr/>
        </p:nvPicPr>
        <p:blipFill>
          <a:blip r:embed="rId4"/>
          <a:stretch/>
        </p:blipFill>
        <p:spPr>
          <a:xfrm>
            <a:off x="4930200" y="2189160"/>
            <a:ext cx="160560" cy="279000"/>
          </a:xfrm>
          <a:prstGeom prst="rect">
            <a:avLst/>
          </a:prstGeom>
          <a:noFill/>
          <a:ln w="0">
            <a:noFill/>
          </a:ln>
        </p:spPr>
      </p:pic>
      <p:sp>
        <p:nvSpPr>
          <p:cNvPr id="678" name="TextBox 27"/>
          <p:cNvSpPr/>
          <p:nvPr/>
        </p:nvSpPr>
        <p:spPr>
          <a:xfrm>
            <a:off x="3870000" y="2513520"/>
            <a:ext cx="2280600" cy="380160"/>
          </a:xfrm>
          <a:prstGeom prst="rect">
            <a:avLst/>
          </a:prstGeom>
          <a:noFill/>
          <a:ln w="0">
            <a:solidFill>
              <a:srgbClr val="ff0000"/>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sales= 7.03 +0.05(TV)</a:t>
            </a:r>
            <a:r>
              <a:rPr b="0" lang="en-US" sz="1800" strike="noStrike" u="none">
                <a:solidFill>
                  <a:srgbClr val="ff0000"/>
                </a:solidFill>
                <a:effectLst/>
                <a:uFillTx/>
                <a:latin typeface="Calibri"/>
              </a:rPr>
              <a:t>​</a:t>
            </a:r>
            <a:endParaRPr b="0" lang="en-US" sz="1800" strike="noStrike" u="none">
              <a:solidFill>
                <a:srgbClr val="000000"/>
              </a:solidFill>
              <a:effectLst/>
              <a:uFillTx/>
              <a:latin typeface="Arial"/>
            </a:endParaRPr>
          </a:p>
        </p:txBody>
      </p:sp>
      <p:sp>
        <p:nvSpPr>
          <p:cNvPr id="679" name="TextBox 28"/>
          <p:cNvSpPr/>
          <p:nvPr/>
        </p:nvSpPr>
        <p:spPr>
          <a:xfrm>
            <a:off x="901080" y="213984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dk1"/>
                </a:solidFill>
                <a:effectLst/>
                <a:uFillTx/>
                <a:latin typeface="Calibri"/>
              </a:rPr>
              <a:t>Data</a:t>
            </a:r>
            <a:endParaRPr b="0" lang="en-US" sz="1800" strike="noStrike" u="none">
              <a:solidFill>
                <a:srgbClr val="000000"/>
              </a:solidFill>
              <a:effectLst/>
              <a:uFillTx/>
              <a:latin typeface="Arial"/>
            </a:endParaRPr>
          </a:p>
        </p:txBody>
      </p:sp>
      <p:graphicFrame>
        <p:nvGraphicFramePr>
          <p:cNvPr id="680" name="Table 31"/>
          <p:cNvGraphicFramePr/>
          <p:nvPr/>
        </p:nvGraphicFramePr>
        <p:xfrm>
          <a:off x="3881880" y="2927520"/>
          <a:ext cx="2193120" cy="2224800"/>
        </p:xfrm>
        <a:graphic>
          <a:graphicData uri="http://schemas.openxmlformats.org/drawingml/2006/table">
            <a:tbl>
              <a:tblPr/>
              <a:tblGrid>
                <a:gridCol w="2193480"/>
              </a:tblGrid>
              <a:tr h="370800">
                <a:tc>
                  <a:txBody>
                    <a:bodyPr anchor="t">
                      <a:noAutofit/>
                    </a:bodyPr>
                    <a:p>
                      <a:pPr algn="ctr" defTabSz="914400">
                        <a:lnSpc>
                          <a:spcPct val="100000"/>
                        </a:lnSpc>
                      </a:pPr>
                      <a:r>
                        <a:rPr b="1" lang="en-US" sz="1800" strike="noStrike" u="none">
                          <a:solidFill>
                            <a:schemeClr val="dk1"/>
                          </a:solidFill>
                          <a:effectLst/>
                          <a:uFillTx/>
                          <a:latin typeface="Calibri"/>
                        </a:rPr>
                        <a:t>18.54</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9.26</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7.89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14.61</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16.07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7.47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pic>
        <p:nvPicPr>
          <p:cNvPr id="681" name="Picture 32" descr=""/>
          <p:cNvPicPr/>
          <p:nvPr/>
        </p:nvPicPr>
        <p:blipFill>
          <a:blip r:embed="rId5"/>
          <a:stretch/>
        </p:blipFill>
        <p:spPr>
          <a:xfrm>
            <a:off x="6733440" y="2374920"/>
            <a:ext cx="1680120" cy="514080"/>
          </a:xfrm>
          <a:prstGeom prst="rect">
            <a:avLst/>
          </a:prstGeom>
          <a:noFill/>
          <a:ln w="0">
            <a:noFill/>
          </a:ln>
        </p:spPr>
      </p:pic>
      <p:graphicFrame>
        <p:nvGraphicFramePr>
          <p:cNvPr id="682" name="Table 31"/>
          <p:cNvGraphicFramePr/>
          <p:nvPr/>
        </p:nvGraphicFramePr>
        <p:xfrm>
          <a:off x="6514560" y="2927520"/>
          <a:ext cx="2193120" cy="2224800"/>
        </p:xfrm>
        <a:graphic>
          <a:graphicData uri="http://schemas.openxmlformats.org/drawingml/2006/table">
            <a:tbl>
              <a:tblPr/>
              <a:tblGrid>
                <a:gridCol w="2193480"/>
              </a:tblGrid>
              <a:tr h="370800">
                <a:tc>
                  <a:txBody>
                    <a:bodyPr anchor="t">
                      <a:noAutofit/>
                    </a:bodyPr>
                    <a:p>
                      <a:pPr defTabSz="914400">
                        <a:lnSpc>
                          <a:spcPct val="100000"/>
                        </a:lnSpc>
                      </a:pPr>
                      <a:r>
                        <a:rPr b="0" lang="en-US" sz="1800" strike="noStrike" u="none">
                          <a:solidFill>
                            <a:schemeClr val="dk1"/>
                          </a:solidFill>
                          <a:effectLst/>
                          <a:uFillTx/>
                          <a:latin typeface="Calibri"/>
                        </a:rPr>
                        <a:t>22.1- 18.54 =</a:t>
                      </a:r>
                      <a:r>
                        <a:rPr b="1" lang="en-US" sz="1800" strike="noStrike" u="none">
                          <a:solidFill>
                            <a:schemeClr val="dk1"/>
                          </a:solidFill>
                          <a:effectLst/>
                          <a:uFillTx/>
                          <a:latin typeface="Calibri"/>
                        </a:rPr>
                        <a:t>  3.56</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10.4-9.26=      </a:t>
                      </a:r>
                      <a:r>
                        <a:rPr b="1" lang="en-US" sz="1800" strike="noStrike" u="none">
                          <a:solidFill>
                            <a:schemeClr val="dk1"/>
                          </a:solidFill>
                          <a:effectLst/>
                          <a:uFillTx/>
                          <a:latin typeface="Calibri"/>
                        </a:rPr>
                        <a:t>1.14</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9.3-7.89=        </a:t>
                      </a:r>
                      <a:r>
                        <a:rPr b="1" lang="en-US" sz="1800" strike="noStrike" u="none">
                          <a:solidFill>
                            <a:schemeClr val="dk1"/>
                          </a:solidFill>
                          <a:effectLst/>
                          <a:uFillTx/>
                          <a:latin typeface="Calibri"/>
                        </a:rPr>
                        <a:t>1.41</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18.5-14.61=    </a:t>
                      </a:r>
                      <a:r>
                        <a:rPr b="1" lang="en-US" sz="1800" strike="noStrike" u="none">
                          <a:solidFill>
                            <a:schemeClr val="dk1"/>
                          </a:solidFill>
                          <a:effectLst/>
                          <a:uFillTx/>
                          <a:latin typeface="Calibri"/>
                        </a:rPr>
                        <a:t>3.89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12.9-16.07=    </a:t>
                      </a:r>
                      <a:r>
                        <a:rPr b="1" lang="en-US" sz="1800" strike="noStrike" u="none">
                          <a:solidFill>
                            <a:schemeClr val="dk1"/>
                          </a:solidFill>
                          <a:effectLst/>
                          <a:uFillTx/>
                          <a:latin typeface="Calibri"/>
                        </a:rPr>
                        <a:t>-3.17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7.2-7.47=        </a:t>
                      </a:r>
                      <a:r>
                        <a:rPr b="1" lang="en-US" sz="1800" strike="noStrike" u="none">
                          <a:solidFill>
                            <a:schemeClr val="dk1"/>
                          </a:solidFill>
                          <a:effectLst/>
                          <a:uFillTx/>
                          <a:latin typeface="Calibri"/>
                        </a:rPr>
                        <a:t>-0.17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683" name="Rectangle 34"/>
          <p:cNvSpPr/>
          <p:nvPr/>
        </p:nvSpPr>
        <p:spPr>
          <a:xfrm>
            <a:off x="6638400" y="251208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84" name="Rectangle 35"/>
          <p:cNvSpPr/>
          <p:nvPr/>
        </p:nvSpPr>
        <p:spPr>
          <a:xfrm>
            <a:off x="7470000" y="2334240"/>
            <a:ext cx="999360" cy="56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graphicFrame>
        <p:nvGraphicFramePr>
          <p:cNvPr id="685" name="Table 31"/>
          <p:cNvGraphicFramePr/>
          <p:nvPr/>
        </p:nvGraphicFramePr>
        <p:xfrm>
          <a:off x="8754120" y="2950560"/>
          <a:ext cx="2193120" cy="2224800"/>
        </p:xfrm>
        <a:graphic>
          <a:graphicData uri="http://schemas.openxmlformats.org/drawingml/2006/table">
            <a:tbl>
              <a:tblPr/>
              <a:tblGrid>
                <a:gridCol w="2193480"/>
              </a:tblGrid>
              <a:tr h="370800">
                <a:tc>
                  <a:txBody>
                    <a:bodyPr anchor="t">
                      <a:noAutofit/>
                    </a:bodyPr>
                    <a:p>
                      <a:pPr algn="ctr" defTabSz="914400">
                        <a:lnSpc>
                          <a:spcPct val="100000"/>
                        </a:lnSpc>
                      </a:pPr>
                      <a:r>
                        <a:rPr b="1" lang="en-US" sz="1800" strike="noStrike" u="none">
                          <a:solidFill>
                            <a:schemeClr val="dk1"/>
                          </a:solidFill>
                          <a:effectLst/>
                          <a:uFillTx/>
                          <a:latin typeface="Calibri"/>
                        </a:rPr>
                        <a:t>12.67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1.30</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1.99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15.13</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10.05</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0.03</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686" name="Rectangle 38"/>
          <p:cNvSpPr/>
          <p:nvPr/>
        </p:nvSpPr>
        <p:spPr>
          <a:xfrm>
            <a:off x="8843400" y="250056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87" name="Rectangle 39"/>
          <p:cNvSpPr/>
          <p:nvPr/>
        </p:nvSpPr>
        <p:spPr>
          <a:xfrm>
            <a:off x="9675360" y="2392200"/>
            <a:ext cx="872280" cy="490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688" name="Picture 41" descr=""/>
          <p:cNvPicPr/>
          <p:nvPr/>
        </p:nvPicPr>
        <p:blipFill>
          <a:blip r:embed="rId6"/>
          <a:stretch/>
        </p:blipFill>
        <p:spPr>
          <a:xfrm>
            <a:off x="8742240" y="2402640"/>
            <a:ext cx="2118960" cy="47016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4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200" strike="noStrike" u="none">
                <a:solidFill>
                  <a:schemeClr val="dk1"/>
                </a:solidFill>
                <a:effectLst/>
                <a:uFillTx/>
                <a:latin typeface="Calibri"/>
              </a:rPr>
              <a:t>What is a "Model"? </a:t>
            </a:r>
            <a:endParaRPr b="0" lang="en-US" sz="2200" strike="noStrike" u="none">
              <a:solidFill>
                <a:srgbClr val="000000"/>
              </a:solidFill>
              <a:effectLst/>
              <a:uFillTx/>
              <a:latin typeface="Arial"/>
            </a:endParaRPr>
          </a:p>
          <a:p>
            <a:pPr indent="0" algn="ctr" defTabSz="914400">
              <a:lnSpc>
                <a:spcPct val="90000"/>
              </a:lnSpc>
              <a:spcBef>
                <a:spcPts val="1001"/>
              </a:spcBef>
              <a:buNone/>
              <a:tabLst>
                <a:tab algn="l" pos="0"/>
              </a:tabLst>
            </a:pPr>
            <a:r>
              <a:rPr b="1" i="1" lang="en-US" sz="2200" strike="noStrike" u="none">
                <a:solidFill>
                  <a:srgbClr val="0246f2"/>
                </a:solidFill>
                <a:effectLst/>
                <a:uFillTx/>
                <a:latin typeface="Calibri"/>
                <a:ea typeface="Calibri"/>
              </a:rPr>
              <a:t>"A set of ideas and numbers that describe the state of something."</a:t>
            </a: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200" strike="noStrike" u="none">
                <a:solidFill>
                  <a:schemeClr val="dk1"/>
                </a:solidFill>
                <a:effectLst/>
                <a:uFillTx/>
                <a:latin typeface="Calibri"/>
                <a:ea typeface="Calibri"/>
              </a:rPr>
              <a:t>Wikipedia, divides models into physical and conceptual; the first being miniatures of original ones, and the second one (pertaining to our case) being "a theoretical representation of a system" made up of concepts and ideas necessary to help people "know, understand or simulate" the subject at hand.</a:t>
            </a: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200" strike="noStrike" u="none">
                <a:solidFill>
                  <a:schemeClr val="dk1"/>
                </a:solidFill>
                <a:effectLst/>
                <a:uFillTx/>
                <a:latin typeface="Calibri"/>
                <a:ea typeface="Calibri"/>
              </a:rPr>
              <a:t>Independently of their nature, </a:t>
            </a:r>
            <a:r>
              <a:rPr b="1" i="1" lang="en-US" sz="2200" strike="noStrike" u="none">
                <a:solidFill>
                  <a:schemeClr val="lt2">
                    <a:lumMod val="50000"/>
                  </a:schemeClr>
                </a:solidFill>
                <a:effectLst/>
                <a:uFillTx/>
                <a:latin typeface="Calibri"/>
                <a:ea typeface="Calibri"/>
              </a:rPr>
              <a:t> </a:t>
            </a:r>
            <a:r>
              <a:rPr b="1" i="1" lang="en-US" sz="2200" strike="noStrike" u="none">
                <a:solidFill>
                  <a:srgbClr val="0246f2"/>
                </a:solidFill>
                <a:effectLst/>
                <a:uFillTx/>
                <a:latin typeface="Calibri"/>
                <a:ea typeface="Calibri"/>
              </a:rPr>
              <a:t>conceptual models</a:t>
            </a:r>
            <a:r>
              <a:rPr b="1" i="1" lang="en-US" sz="2200" strike="noStrike" u="none">
                <a:solidFill>
                  <a:schemeClr val="lt2">
                    <a:lumMod val="50000"/>
                  </a:schemeClr>
                </a:solidFill>
                <a:effectLst/>
                <a:uFillTx/>
                <a:latin typeface="Calibri"/>
                <a:ea typeface="Calibri"/>
              </a:rPr>
              <a:t> </a:t>
            </a:r>
            <a:r>
              <a:rPr b="0" lang="en-US" sz="2200" strike="noStrike" u="none">
                <a:solidFill>
                  <a:schemeClr val="dk1"/>
                </a:solidFill>
                <a:effectLst/>
                <a:uFillTx/>
                <a:latin typeface="Calibri"/>
                <a:ea typeface="Calibri"/>
              </a:rPr>
              <a:t>are "abstractions of things in the real world"- mechanisms that allow to study of particular phenomena in a controlled environment. "The value of a model is usually directly proportional to how well it corresponds to a past, present, future, actual or potential state of affairs." </a:t>
            </a:r>
            <a:endParaRPr b="0" lang="en-US" sz="22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200" strike="noStrike" u="none">
                <a:solidFill>
                  <a:schemeClr val="dk1"/>
                </a:solidFill>
                <a:effectLst/>
                <a:uFillTx/>
                <a:latin typeface="Calibri"/>
                <a:ea typeface="Calibri"/>
              </a:rPr>
              <a:t>"</a:t>
            </a:r>
            <a:r>
              <a:rPr b="1" i="1" lang="en-US" sz="2200" strike="noStrike" u="none">
                <a:solidFill>
                  <a:srgbClr val="ff0000"/>
                </a:solidFill>
                <a:effectLst/>
                <a:uFillTx/>
                <a:latin typeface="Calibri"/>
                <a:ea typeface="Calibri"/>
              </a:rPr>
              <a:t>A simplified representation (often mathematical) of a system/entity/process that aims at better understanding the underlying structures and relationships that make it up</a:t>
            </a:r>
            <a:r>
              <a:rPr b="0" lang="en-US" sz="2200" strike="noStrike" u="none">
                <a:solidFill>
                  <a:schemeClr val="dk1"/>
                </a:solidFill>
                <a:effectLst/>
                <a:uFillTx/>
                <a:latin typeface="Calibri"/>
                <a:ea typeface="Calibri"/>
              </a:rPr>
              <a:t>." </a:t>
            </a: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200" strike="noStrike" u="none">
              <a:solidFill>
                <a:srgbClr val="000000"/>
              </a:solidFill>
              <a:effectLst/>
              <a:uFillTx/>
              <a:latin typeface="Arial"/>
            </a:endParaRPr>
          </a:p>
        </p:txBody>
      </p:sp>
      <p:sp>
        <p:nvSpPr>
          <p:cNvPr id="148" name="PlaceHolder 3"/>
          <p:cNvSpPr>
            <a:spLocks noGrp="1"/>
          </p:cNvSpPr>
          <p:nvPr>
            <p:ph type="ftr" idx="73"/>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Model &lt;</a:t>
            </a:r>
            <a:r>
              <a:rPr b="0" lang="en-US" sz="1200" strike="noStrike" u="sng">
                <a:solidFill>
                  <a:schemeClr val="dk1">
                    <a:tint val="75000"/>
                  </a:schemeClr>
                </a:solidFill>
                <a:effectLst/>
                <a:uFillTx/>
                <a:latin typeface="Calibri"/>
                <a:ea typeface="Calibri"/>
                <a:hlinkClick r:id="rId1"/>
              </a:rPr>
              <a:t>https://www.sebokwiki.org/wiki/What_is_a_Model%3F</a:t>
            </a:r>
            <a:r>
              <a:rPr b="0" lang="en-US" sz="1200" strike="noStrike" u="none">
                <a:solidFill>
                  <a:schemeClr val="dk1">
                    <a:tint val="75000"/>
                  </a:schemeClr>
                </a:solidFill>
                <a:effectLst/>
                <a:uFillTx/>
                <a:latin typeface="Calibri"/>
                <a:ea typeface="Calibri"/>
              </a:rPr>
              <a:t>&gt;; &lt;</a:t>
            </a:r>
            <a:r>
              <a:rPr b="0" lang="en-US" sz="1200" strike="noStrike" u="sng">
                <a:solidFill>
                  <a:schemeClr val="dk1">
                    <a:tint val="75000"/>
                  </a:schemeClr>
                </a:solidFill>
                <a:effectLst/>
                <a:uFillTx/>
                <a:latin typeface="Calibri"/>
                <a:ea typeface="Calibri"/>
                <a:hlinkClick r:id="rId2"/>
              </a:rPr>
              <a:t>https://en.wikipedia.org/wiki/Model</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49"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9" name="Picture 25" descr="Text&#10;&#10;Description automatically generated"/>
          <p:cNvPicPr/>
          <p:nvPr/>
        </p:nvPicPr>
        <p:blipFill>
          <a:blip r:embed="rId1"/>
          <a:stretch/>
        </p:blipFill>
        <p:spPr>
          <a:xfrm>
            <a:off x="870120" y="2574720"/>
            <a:ext cx="2738880" cy="2504520"/>
          </a:xfrm>
          <a:prstGeom prst="rect">
            <a:avLst/>
          </a:prstGeom>
          <a:noFill/>
          <a:ln w="0">
            <a:noFill/>
          </a:ln>
        </p:spPr>
      </p:pic>
      <p:sp>
        <p:nvSpPr>
          <p:cNvPr id="69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691"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MSE Example </a:t>
            </a:r>
            <a:endParaRPr b="0" lang="en-US" sz="2100" strike="noStrike" u="none">
              <a:solidFill>
                <a:srgbClr val="000000"/>
              </a:solidFill>
              <a:effectLst/>
              <a:uFillTx/>
              <a:latin typeface="Arial"/>
            </a:endParaRPr>
          </a:p>
        </p:txBody>
      </p:sp>
      <p:sp>
        <p:nvSpPr>
          <p:cNvPr id="692" name="PlaceHolder 3"/>
          <p:cNvSpPr>
            <a:spLocks noGrp="1"/>
          </p:cNvSpPr>
          <p:nvPr>
            <p:ph type="ftr" idx="125"/>
          </p:nvPr>
        </p:nvSpPr>
        <p:spPr>
          <a:xfrm>
            <a:off x="-997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693" name="Picture 7" descr=""/>
          <p:cNvPicPr/>
          <p:nvPr/>
        </p:nvPicPr>
        <p:blipFill>
          <a:blip r:embed="rId3"/>
          <a:stretch/>
        </p:blipFill>
        <p:spPr>
          <a:xfrm>
            <a:off x="6387120" y="149040"/>
            <a:ext cx="5571000" cy="1248480"/>
          </a:xfrm>
          <a:prstGeom prst="rect">
            <a:avLst/>
          </a:prstGeom>
          <a:noFill/>
          <a:ln w="0">
            <a:noFill/>
          </a:ln>
        </p:spPr>
      </p:pic>
      <p:sp>
        <p:nvSpPr>
          <p:cNvPr id="694" name="Rectangle 6"/>
          <p:cNvSpPr/>
          <p:nvPr/>
        </p:nvSpPr>
        <p:spPr>
          <a:xfrm>
            <a:off x="8116200" y="223920"/>
            <a:ext cx="441360" cy="10184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95" name="Rectangle 12"/>
          <p:cNvSpPr/>
          <p:nvPr/>
        </p:nvSpPr>
        <p:spPr>
          <a:xfrm>
            <a:off x="8609040" y="73800"/>
            <a:ext cx="764280" cy="14144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96" name="Rectangle 18"/>
          <p:cNvSpPr/>
          <p:nvPr/>
        </p:nvSpPr>
        <p:spPr>
          <a:xfrm>
            <a:off x="9547920" y="58392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97" name="Rectangle 20"/>
          <p:cNvSpPr/>
          <p:nvPr/>
        </p:nvSpPr>
        <p:spPr>
          <a:xfrm>
            <a:off x="10483560" y="429480"/>
            <a:ext cx="1080360" cy="606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698" name="Rectangle 22"/>
          <p:cNvSpPr/>
          <p:nvPr/>
        </p:nvSpPr>
        <p:spPr>
          <a:xfrm>
            <a:off x="2251080" y="2512080"/>
            <a:ext cx="1037880" cy="3632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699" name="Rectangle 23"/>
          <p:cNvSpPr/>
          <p:nvPr/>
        </p:nvSpPr>
        <p:spPr>
          <a:xfrm>
            <a:off x="865440" y="2809800"/>
            <a:ext cx="337320" cy="226512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700" name="Picture 18" descr=""/>
          <p:cNvPicPr/>
          <p:nvPr/>
        </p:nvPicPr>
        <p:blipFill>
          <a:blip r:embed="rId4"/>
          <a:stretch/>
        </p:blipFill>
        <p:spPr>
          <a:xfrm>
            <a:off x="4930200" y="2189160"/>
            <a:ext cx="160560" cy="279000"/>
          </a:xfrm>
          <a:prstGeom prst="rect">
            <a:avLst/>
          </a:prstGeom>
          <a:noFill/>
          <a:ln w="0">
            <a:noFill/>
          </a:ln>
        </p:spPr>
      </p:pic>
      <p:sp>
        <p:nvSpPr>
          <p:cNvPr id="701" name="TextBox 27"/>
          <p:cNvSpPr/>
          <p:nvPr/>
        </p:nvSpPr>
        <p:spPr>
          <a:xfrm>
            <a:off x="3870000" y="2513520"/>
            <a:ext cx="2280600" cy="380160"/>
          </a:xfrm>
          <a:prstGeom prst="rect">
            <a:avLst/>
          </a:prstGeom>
          <a:noFill/>
          <a:ln w="0">
            <a:solidFill>
              <a:srgbClr val="ff0000"/>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sales= 7.03 +0.05(TV)</a:t>
            </a:r>
            <a:r>
              <a:rPr b="0" lang="en-US" sz="1800" strike="noStrike" u="none">
                <a:solidFill>
                  <a:srgbClr val="ff0000"/>
                </a:solidFill>
                <a:effectLst/>
                <a:uFillTx/>
                <a:latin typeface="Calibri"/>
              </a:rPr>
              <a:t>​</a:t>
            </a:r>
            <a:endParaRPr b="0" lang="en-US" sz="1800" strike="noStrike" u="none">
              <a:solidFill>
                <a:srgbClr val="000000"/>
              </a:solidFill>
              <a:effectLst/>
              <a:uFillTx/>
              <a:latin typeface="Arial"/>
            </a:endParaRPr>
          </a:p>
        </p:txBody>
      </p:sp>
      <p:sp>
        <p:nvSpPr>
          <p:cNvPr id="702" name="TextBox 28"/>
          <p:cNvSpPr/>
          <p:nvPr/>
        </p:nvSpPr>
        <p:spPr>
          <a:xfrm>
            <a:off x="901080" y="213984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dk1"/>
                </a:solidFill>
                <a:effectLst/>
                <a:uFillTx/>
                <a:latin typeface="Calibri"/>
              </a:rPr>
              <a:t>Data</a:t>
            </a:r>
            <a:endParaRPr b="0" lang="en-US" sz="1800" strike="noStrike" u="none">
              <a:solidFill>
                <a:srgbClr val="000000"/>
              </a:solidFill>
              <a:effectLst/>
              <a:uFillTx/>
              <a:latin typeface="Arial"/>
            </a:endParaRPr>
          </a:p>
        </p:txBody>
      </p:sp>
      <p:graphicFrame>
        <p:nvGraphicFramePr>
          <p:cNvPr id="703" name="Table 31"/>
          <p:cNvGraphicFramePr/>
          <p:nvPr/>
        </p:nvGraphicFramePr>
        <p:xfrm>
          <a:off x="3881880" y="2927520"/>
          <a:ext cx="2193120" cy="2224800"/>
        </p:xfrm>
        <a:graphic>
          <a:graphicData uri="http://schemas.openxmlformats.org/drawingml/2006/table">
            <a:tbl>
              <a:tblPr/>
              <a:tblGrid>
                <a:gridCol w="2193480"/>
              </a:tblGrid>
              <a:tr h="370800">
                <a:tc>
                  <a:txBody>
                    <a:bodyPr anchor="t">
                      <a:noAutofit/>
                    </a:bodyPr>
                    <a:p>
                      <a:pPr algn="ctr" defTabSz="914400">
                        <a:lnSpc>
                          <a:spcPct val="100000"/>
                        </a:lnSpc>
                      </a:pPr>
                      <a:r>
                        <a:rPr b="1" lang="en-US" sz="1800" strike="noStrike" u="none">
                          <a:solidFill>
                            <a:schemeClr val="dk1"/>
                          </a:solidFill>
                          <a:effectLst/>
                          <a:uFillTx/>
                          <a:latin typeface="Calibri"/>
                        </a:rPr>
                        <a:t>18.54</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9.26</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7.89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14.61</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16.07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7.47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pic>
        <p:nvPicPr>
          <p:cNvPr id="704" name="Picture 32" descr=""/>
          <p:cNvPicPr/>
          <p:nvPr/>
        </p:nvPicPr>
        <p:blipFill>
          <a:blip r:embed="rId5"/>
          <a:stretch/>
        </p:blipFill>
        <p:spPr>
          <a:xfrm>
            <a:off x="6733440" y="2374920"/>
            <a:ext cx="1680120" cy="514080"/>
          </a:xfrm>
          <a:prstGeom prst="rect">
            <a:avLst/>
          </a:prstGeom>
          <a:noFill/>
          <a:ln w="0">
            <a:noFill/>
          </a:ln>
        </p:spPr>
      </p:pic>
      <p:graphicFrame>
        <p:nvGraphicFramePr>
          <p:cNvPr id="705" name="Table 31"/>
          <p:cNvGraphicFramePr/>
          <p:nvPr/>
        </p:nvGraphicFramePr>
        <p:xfrm>
          <a:off x="6514560" y="2927520"/>
          <a:ext cx="2193120" cy="2224800"/>
        </p:xfrm>
        <a:graphic>
          <a:graphicData uri="http://schemas.openxmlformats.org/drawingml/2006/table">
            <a:tbl>
              <a:tblPr/>
              <a:tblGrid>
                <a:gridCol w="2193480"/>
              </a:tblGrid>
              <a:tr h="370800">
                <a:tc>
                  <a:txBody>
                    <a:bodyPr anchor="t">
                      <a:noAutofit/>
                    </a:bodyPr>
                    <a:p>
                      <a:pPr defTabSz="914400">
                        <a:lnSpc>
                          <a:spcPct val="100000"/>
                        </a:lnSpc>
                      </a:pPr>
                      <a:r>
                        <a:rPr b="0" lang="en-US" sz="1800" strike="noStrike" u="none">
                          <a:solidFill>
                            <a:schemeClr val="dk1"/>
                          </a:solidFill>
                          <a:effectLst/>
                          <a:uFillTx/>
                          <a:latin typeface="Calibri"/>
                        </a:rPr>
                        <a:t>22.1- 18.54 =</a:t>
                      </a:r>
                      <a:r>
                        <a:rPr b="1" lang="en-US" sz="1800" strike="noStrike" u="none">
                          <a:solidFill>
                            <a:schemeClr val="dk1"/>
                          </a:solidFill>
                          <a:effectLst/>
                          <a:uFillTx/>
                          <a:latin typeface="Calibri"/>
                        </a:rPr>
                        <a:t>  3.56</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10.4-9.26=      </a:t>
                      </a:r>
                      <a:r>
                        <a:rPr b="1" lang="en-US" sz="1800" strike="noStrike" u="none">
                          <a:solidFill>
                            <a:schemeClr val="dk1"/>
                          </a:solidFill>
                          <a:effectLst/>
                          <a:uFillTx/>
                          <a:latin typeface="Calibri"/>
                        </a:rPr>
                        <a:t>1.14</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9.3-7.89=        </a:t>
                      </a:r>
                      <a:r>
                        <a:rPr b="1" lang="en-US" sz="1800" strike="noStrike" u="none">
                          <a:solidFill>
                            <a:schemeClr val="dk1"/>
                          </a:solidFill>
                          <a:effectLst/>
                          <a:uFillTx/>
                          <a:latin typeface="Calibri"/>
                        </a:rPr>
                        <a:t>1.41</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18.5-14.61=    </a:t>
                      </a:r>
                      <a:r>
                        <a:rPr b="1" lang="en-US" sz="1800" strike="noStrike" u="none">
                          <a:solidFill>
                            <a:schemeClr val="dk1"/>
                          </a:solidFill>
                          <a:effectLst/>
                          <a:uFillTx/>
                          <a:latin typeface="Calibri"/>
                        </a:rPr>
                        <a:t>3.89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12.9-16.07=    </a:t>
                      </a:r>
                      <a:r>
                        <a:rPr b="1" lang="en-US" sz="1800" strike="noStrike" u="none">
                          <a:solidFill>
                            <a:schemeClr val="dk1"/>
                          </a:solidFill>
                          <a:effectLst/>
                          <a:uFillTx/>
                          <a:latin typeface="Calibri"/>
                        </a:rPr>
                        <a:t>-3.17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7.2-7.47=        </a:t>
                      </a:r>
                      <a:r>
                        <a:rPr b="1" lang="en-US" sz="1800" strike="noStrike" u="none">
                          <a:solidFill>
                            <a:schemeClr val="dk1"/>
                          </a:solidFill>
                          <a:effectLst/>
                          <a:uFillTx/>
                          <a:latin typeface="Calibri"/>
                        </a:rPr>
                        <a:t>-0.17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706" name="Rectangle 34"/>
          <p:cNvSpPr/>
          <p:nvPr/>
        </p:nvSpPr>
        <p:spPr>
          <a:xfrm>
            <a:off x="6638400" y="251208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707" name="Rectangle 35"/>
          <p:cNvSpPr/>
          <p:nvPr/>
        </p:nvSpPr>
        <p:spPr>
          <a:xfrm>
            <a:off x="7470000" y="2334240"/>
            <a:ext cx="999360" cy="56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graphicFrame>
        <p:nvGraphicFramePr>
          <p:cNvPr id="708" name="Table 31"/>
          <p:cNvGraphicFramePr/>
          <p:nvPr/>
        </p:nvGraphicFramePr>
        <p:xfrm>
          <a:off x="8754120" y="2950560"/>
          <a:ext cx="2193120" cy="2224800"/>
        </p:xfrm>
        <a:graphic>
          <a:graphicData uri="http://schemas.openxmlformats.org/drawingml/2006/table">
            <a:tbl>
              <a:tblPr/>
              <a:tblGrid>
                <a:gridCol w="2193480"/>
              </a:tblGrid>
              <a:tr h="370800">
                <a:tc>
                  <a:txBody>
                    <a:bodyPr anchor="t">
                      <a:noAutofit/>
                    </a:bodyPr>
                    <a:p>
                      <a:pPr algn="ctr" defTabSz="914400">
                        <a:lnSpc>
                          <a:spcPct val="100000"/>
                        </a:lnSpc>
                      </a:pPr>
                      <a:r>
                        <a:rPr b="1" lang="en-US" sz="1800" strike="noStrike" u="none">
                          <a:solidFill>
                            <a:schemeClr val="dk1"/>
                          </a:solidFill>
                          <a:effectLst/>
                          <a:uFillTx/>
                          <a:latin typeface="Calibri"/>
                        </a:rPr>
                        <a:t>12.67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1.30</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1.99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15.13</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10.05</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0.03</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709" name="Rectangle 38"/>
          <p:cNvSpPr/>
          <p:nvPr/>
        </p:nvSpPr>
        <p:spPr>
          <a:xfrm>
            <a:off x="8843400" y="250056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710" name="Rectangle 39"/>
          <p:cNvSpPr/>
          <p:nvPr/>
        </p:nvSpPr>
        <p:spPr>
          <a:xfrm>
            <a:off x="9675360" y="2392200"/>
            <a:ext cx="872280" cy="490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711" name="Picture 41" descr=""/>
          <p:cNvPicPr/>
          <p:nvPr/>
        </p:nvPicPr>
        <p:blipFill>
          <a:blip r:embed="rId6"/>
          <a:stretch/>
        </p:blipFill>
        <p:spPr>
          <a:xfrm>
            <a:off x="8742240" y="2402640"/>
            <a:ext cx="2118960" cy="470160"/>
          </a:xfrm>
          <a:prstGeom prst="rect">
            <a:avLst/>
          </a:prstGeom>
          <a:noFill/>
          <a:ln w="0">
            <a:noFill/>
          </a:ln>
        </p:spPr>
      </p:pic>
      <p:sp>
        <p:nvSpPr>
          <p:cNvPr id="712" name="Rectangle 44"/>
          <p:cNvSpPr/>
          <p:nvPr/>
        </p:nvSpPr>
        <p:spPr>
          <a:xfrm>
            <a:off x="492480" y="5477040"/>
            <a:ext cx="6629040" cy="8834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713" name="Picture 46" descr=""/>
          <p:cNvPicPr/>
          <p:nvPr/>
        </p:nvPicPr>
        <p:blipFill>
          <a:blip r:embed="rId7"/>
          <a:stretch/>
        </p:blipFill>
        <p:spPr>
          <a:xfrm>
            <a:off x="579600" y="5572800"/>
            <a:ext cx="6448680" cy="710640"/>
          </a:xfrm>
          <a:prstGeom prst="rect">
            <a:avLst/>
          </a:prstGeom>
          <a:noFill/>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14" name="Picture 25" descr="Text&#10;&#10;Description automatically generated"/>
          <p:cNvPicPr/>
          <p:nvPr/>
        </p:nvPicPr>
        <p:blipFill>
          <a:blip r:embed="rId1"/>
          <a:stretch/>
        </p:blipFill>
        <p:spPr>
          <a:xfrm>
            <a:off x="870120" y="2574720"/>
            <a:ext cx="2738880" cy="2504520"/>
          </a:xfrm>
          <a:prstGeom prst="rect">
            <a:avLst/>
          </a:prstGeom>
          <a:noFill/>
          <a:ln w="0">
            <a:noFill/>
          </a:ln>
        </p:spPr>
      </p:pic>
      <p:sp>
        <p:nvSpPr>
          <p:cNvPr id="71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71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MSE Example </a:t>
            </a:r>
            <a:endParaRPr b="0" lang="en-US" sz="2100" strike="noStrike" u="none">
              <a:solidFill>
                <a:srgbClr val="000000"/>
              </a:solidFill>
              <a:effectLst/>
              <a:uFillTx/>
              <a:latin typeface="Arial"/>
            </a:endParaRPr>
          </a:p>
        </p:txBody>
      </p:sp>
      <p:sp>
        <p:nvSpPr>
          <p:cNvPr id="717" name="PlaceHolder 3"/>
          <p:cNvSpPr>
            <a:spLocks noGrp="1"/>
          </p:cNvSpPr>
          <p:nvPr>
            <p:ph type="ftr" idx="126"/>
          </p:nvPr>
        </p:nvSpPr>
        <p:spPr>
          <a:xfrm>
            <a:off x="-997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718" name="Picture 7" descr=""/>
          <p:cNvPicPr/>
          <p:nvPr/>
        </p:nvPicPr>
        <p:blipFill>
          <a:blip r:embed="rId3"/>
          <a:stretch/>
        </p:blipFill>
        <p:spPr>
          <a:xfrm>
            <a:off x="6387120" y="149040"/>
            <a:ext cx="5571000" cy="1248480"/>
          </a:xfrm>
          <a:prstGeom prst="rect">
            <a:avLst/>
          </a:prstGeom>
          <a:noFill/>
          <a:ln w="0">
            <a:noFill/>
          </a:ln>
        </p:spPr>
      </p:pic>
      <p:sp>
        <p:nvSpPr>
          <p:cNvPr id="719" name="Rectangle 6"/>
          <p:cNvSpPr/>
          <p:nvPr/>
        </p:nvSpPr>
        <p:spPr>
          <a:xfrm>
            <a:off x="8116200" y="223920"/>
            <a:ext cx="441360" cy="10184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720" name="Rectangle 12"/>
          <p:cNvSpPr/>
          <p:nvPr/>
        </p:nvSpPr>
        <p:spPr>
          <a:xfrm>
            <a:off x="8609040" y="73800"/>
            <a:ext cx="764280" cy="14144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721" name="Rectangle 18"/>
          <p:cNvSpPr/>
          <p:nvPr/>
        </p:nvSpPr>
        <p:spPr>
          <a:xfrm>
            <a:off x="9547920" y="58392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722" name="Rectangle 20"/>
          <p:cNvSpPr/>
          <p:nvPr/>
        </p:nvSpPr>
        <p:spPr>
          <a:xfrm>
            <a:off x="10483560" y="429480"/>
            <a:ext cx="1080360" cy="606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723" name="Rectangle 22"/>
          <p:cNvSpPr/>
          <p:nvPr/>
        </p:nvSpPr>
        <p:spPr>
          <a:xfrm>
            <a:off x="2251080" y="2512080"/>
            <a:ext cx="1037880" cy="3632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724" name="Rectangle 23"/>
          <p:cNvSpPr/>
          <p:nvPr/>
        </p:nvSpPr>
        <p:spPr>
          <a:xfrm>
            <a:off x="865440" y="2809800"/>
            <a:ext cx="337320" cy="226512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725" name="Picture 18" descr=""/>
          <p:cNvPicPr/>
          <p:nvPr/>
        </p:nvPicPr>
        <p:blipFill>
          <a:blip r:embed="rId4"/>
          <a:stretch/>
        </p:blipFill>
        <p:spPr>
          <a:xfrm>
            <a:off x="4930200" y="2189160"/>
            <a:ext cx="160560" cy="279000"/>
          </a:xfrm>
          <a:prstGeom prst="rect">
            <a:avLst/>
          </a:prstGeom>
          <a:noFill/>
          <a:ln w="0">
            <a:noFill/>
          </a:ln>
        </p:spPr>
      </p:pic>
      <p:sp>
        <p:nvSpPr>
          <p:cNvPr id="726" name="TextBox 27"/>
          <p:cNvSpPr/>
          <p:nvPr/>
        </p:nvSpPr>
        <p:spPr>
          <a:xfrm>
            <a:off x="3870000" y="2513520"/>
            <a:ext cx="2280600" cy="380160"/>
          </a:xfrm>
          <a:prstGeom prst="rect">
            <a:avLst/>
          </a:prstGeom>
          <a:noFill/>
          <a:ln w="0">
            <a:solidFill>
              <a:srgbClr val="ff0000"/>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sales= 7.03 +0.05(TV)</a:t>
            </a:r>
            <a:r>
              <a:rPr b="0" lang="en-US" sz="1800" strike="noStrike" u="none">
                <a:solidFill>
                  <a:srgbClr val="ff0000"/>
                </a:solidFill>
                <a:effectLst/>
                <a:uFillTx/>
                <a:latin typeface="Calibri"/>
              </a:rPr>
              <a:t>​</a:t>
            </a:r>
            <a:endParaRPr b="0" lang="en-US" sz="1800" strike="noStrike" u="none">
              <a:solidFill>
                <a:srgbClr val="000000"/>
              </a:solidFill>
              <a:effectLst/>
              <a:uFillTx/>
              <a:latin typeface="Arial"/>
            </a:endParaRPr>
          </a:p>
        </p:txBody>
      </p:sp>
      <p:sp>
        <p:nvSpPr>
          <p:cNvPr id="727" name="TextBox 28"/>
          <p:cNvSpPr/>
          <p:nvPr/>
        </p:nvSpPr>
        <p:spPr>
          <a:xfrm>
            <a:off x="901080" y="213984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dk1"/>
                </a:solidFill>
                <a:effectLst/>
                <a:uFillTx/>
                <a:latin typeface="Calibri"/>
              </a:rPr>
              <a:t>Data</a:t>
            </a:r>
            <a:endParaRPr b="0" lang="en-US" sz="1800" strike="noStrike" u="none">
              <a:solidFill>
                <a:srgbClr val="000000"/>
              </a:solidFill>
              <a:effectLst/>
              <a:uFillTx/>
              <a:latin typeface="Arial"/>
            </a:endParaRPr>
          </a:p>
        </p:txBody>
      </p:sp>
      <p:graphicFrame>
        <p:nvGraphicFramePr>
          <p:cNvPr id="728" name="Table 31"/>
          <p:cNvGraphicFramePr/>
          <p:nvPr/>
        </p:nvGraphicFramePr>
        <p:xfrm>
          <a:off x="3881880" y="2927520"/>
          <a:ext cx="2193120" cy="2224800"/>
        </p:xfrm>
        <a:graphic>
          <a:graphicData uri="http://schemas.openxmlformats.org/drawingml/2006/table">
            <a:tbl>
              <a:tblPr/>
              <a:tblGrid>
                <a:gridCol w="2193480"/>
              </a:tblGrid>
              <a:tr h="370800">
                <a:tc>
                  <a:txBody>
                    <a:bodyPr anchor="t">
                      <a:noAutofit/>
                    </a:bodyPr>
                    <a:p>
                      <a:pPr algn="ctr" defTabSz="914400">
                        <a:lnSpc>
                          <a:spcPct val="100000"/>
                        </a:lnSpc>
                      </a:pPr>
                      <a:r>
                        <a:rPr b="1" lang="en-US" sz="1800" strike="noStrike" u="none">
                          <a:solidFill>
                            <a:schemeClr val="dk1"/>
                          </a:solidFill>
                          <a:effectLst/>
                          <a:uFillTx/>
                          <a:latin typeface="Calibri"/>
                        </a:rPr>
                        <a:t>18.54</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9.26</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7.89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14.61</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16.07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7.47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pic>
        <p:nvPicPr>
          <p:cNvPr id="729" name="Picture 32" descr=""/>
          <p:cNvPicPr/>
          <p:nvPr/>
        </p:nvPicPr>
        <p:blipFill>
          <a:blip r:embed="rId5"/>
          <a:stretch/>
        </p:blipFill>
        <p:spPr>
          <a:xfrm>
            <a:off x="6733440" y="2374920"/>
            <a:ext cx="1680120" cy="514080"/>
          </a:xfrm>
          <a:prstGeom prst="rect">
            <a:avLst/>
          </a:prstGeom>
          <a:noFill/>
          <a:ln w="0">
            <a:noFill/>
          </a:ln>
        </p:spPr>
      </p:pic>
      <p:graphicFrame>
        <p:nvGraphicFramePr>
          <p:cNvPr id="730" name="Table 31"/>
          <p:cNvGraphicFramePr/>
          <p:nvPr/>
        </p:nvGraphicFramePr>
        <p:xfrm>
          <a:off x="6514560" y="2927520"/>
          <a:ext cx="2193120" cy="2224800"/>
        </p:xfrm>
        <a:graphic>
          <a:graphicData uri="http://schemas.openxmlformats.org/drawingml/2006/table">
            <a:tbl>
              <a:tblPr/>
              <a:tblGrid>
                <a:gridCol w="2193480"/>
              </a:tblGrid>
              <a:tr h="370800">
                <a:tc>
                  <a:txBody>
                    <a:bodyPr anchor="t">
                      <a:noAutofit/>
                    </a:bodyPr>
                    <a:p>
                      <a:pPr defTabSz="914400">
                        <a:lnSpc>
                          <a:spcPct val="100000"/>
                        </a:lnSpc>
                      </a:pPr>
                      <a:r>
                        <a:rPr b="0" lang="en-US" sz="1800" strike="noStrike" u="none">
                          <a:solidFill>
                            <a:schemeClr val="dk1"/>
                          </a:solidFill>
                          <a:effectLst/>
                          <a:uFillTx/>
                          <a:latin typeface="Calibri"/>
                        </a:rPr>
                        <a:t>22.1- 18.54 =</a:t>
                      </a:r>
                      <a:r>
                        <a:rPr b="1" lang="en-US" sz="1800" strike="noStrike" u="none">
                          <a:solidFill>
                            <a:schemeClr val="dk1"/>
                          </a:solidFill>
                          <a:effectLst/>
                          <a:uFillTx/>
                          <a:latin typeface="Calibri"/>
                        </a:rPr>
                        <a:t>  3.56</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10.4-9.26=      </a:t>
                      </a:r>
                      <a:r>
                        <a:rPr b="1" lang="en-US" sz="1800" strike="noStrike" u="none">
                          <a:solidFill>
                            <a:schemeClr val="dk1"/>
                          </a:solidFill>
                          <a:effectLst/>
                          <a:uFillTx/>
                          <a:latin typeface="Calibri"/>
                        </a:rPr>
                        <a:t>1.14</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9.3-7.89=        </a:t>
                      </a:r>
                      <a:r>
                        <a:rPr b="1" lang="en-US" sz="1800" strike="noStrike" u="none">
                          <a:solidFill>
                            <a:schemeClr val="dk1"/>
                          </a:solidFill>
                          <a:effectLst/>
                          <a:uFillTx/>
                          <a:latin typeface="Calibri"/>
                        </a:rPr>
                        <a:t>1.41</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18.5-14.61=    </a:t>
                      </a:r>
                      <a:r>
                        <a:rPr b="1" lang="en-US" sz="1800" strike="noStrike" u="none">
                          <a:solidFill>
                            <a:schemeClr val="dk1"/>
                          </a:solidFill>
                          <a:effectLst/>
                          <a:uFillTx/>
                          <a:latin typeface="Calibri"/>
                        </a:rPr>
                        <a:t>3.89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12.9-16.07=    </a:t>
                      </a:r>
                      <a:r>
                        <a:rPr b="1" lang="en-US" sz="1800" strike="noStrike" u="none">
                          <a:solidFill>
                            <a:schemeClr val="dk1"/>
                          </a:solidFill>
                          <a:effectLst/>
                          <a:uFillTx/>
                          <a:latin typeface="Calibri"/>
                        </a:rPr>
                        <a:t>-3.17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7.2-7.47=        </a:t>
                      </a:r>
                      <a:r>
                        <a:rPr b="1" lang="en-US" sz="1800" strike="noStrike" u="none">
                          <a:solidFill>
                            <a:schemeClr val="dk1"/>
                          </a:solidFill>
                          <a:effectLst/>
                          <a:uFillTx/>
                          <a:latin typeface="Calibri"/>
                        </a:rPr>
                        <a:t>-0.17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731" name="Rectangle 34"/>
          <p:cNvSpPr/>
          <p:nvPr/>
        </p:nvSpPr>
        <p:spPr>
          <a:xfrm>
            <a:off x="6638400" y="251208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732" name="Rectangle 35"/>
          <p:cNvSpPr/>
          <p:nvPr/>
        </p:nvSpPr>
        <p:spPr>
          <a:xfrm>
            <a:off x="7470000" y="2334240"/>
            <a:ext cx="999360" cy="56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graphicFrame>
        <p:nvGraphicFramePr>
          <p:cNvPr id="733" name="Table 31"/>
          <p:cNvGraphicFramePr/>
          <p:nvPr/>
        </p:nvGraphicFramePr>
        <p:xfrm>
          <a:off x="8754120" y="2950560"/>
          <a:ext cx="2193120" cy="2224800"/>
        </p:xfrm>
        <a:graphic>
          <a:graphicData uri="http://schemas.openxmlformats.org/drawingml/2006/table">
            <a:tbl>
              <a:tblPr/>
              <a:tblGrid>
                <a:gridCol w="2193480"/>
              </a:tblGrid>
              <a:tr h="370800">
                <a:tc>
                  <a:txBody>
                    <a:bodyPr anchor="t">
                      <a:noAutofit/>
                    </a:bodyPr>
                    <a:p>
                      <a:pPr algn="ctr" defTabSz="914400">
                        <a:lnSpc>
                          <a:spcPct val="100000"/>
                        </a:lnSpc>
                      </a:pPr>
                      <a:r>
                        <a:rPr b="1" lang="en-US" sz="1800" strike="noStrike" u="none">
                          <a:solidFill>
                            <a:schemeClr val="dk1"/>
                          </a:solidFill>
                          <a:effectLst/>
                          <a:uFillTx/>
                          <a:latin typeface="Calibri"/>
                        </a:rPr>
                        <a:t>12.67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1.30</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1.99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15.13</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10.05</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0.03</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734" name="Rectangle 38"/>
          <p:cNvSpPr/>
          <p:nvPr/>
        </p:nvSpPr>
        <p:spPr>
          <a:xfrm>
            <a:off x="8843400" y="250056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735" name="Rectangle 39"/>
          <p:cNvSpPr/>
          <p:nvPr/>
        </p:nvSpPr>
        <p:spPr>
          <a:xfrm>
            <a:off x="9675360" y="2392200"/>
            <a:ext cx="872280" cy="490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736" name="Picture 41" descr=""/>
          <p:cNvPicPr/>
          <p:nvPr/>
        </p:nvPicPr>
        <p:blipFill>
          <a:blip r:embed="rId6"/>
          <a:stretch/>
        </p:blipFill>
        <p:spPr>
          <a:xfrm>
            <a:off x="8742240" y="2402640"/>
            <a:ext cx="2118960" cy="470160"/>
          </a:xfrm>
          <a:prstGeom prst="rect">
            <a:avLst/>
          </a:prstGeom>
          <a:noFill/>
          <a:ln w="0">
            <a:noFill/>
          </a:ln>
        </p:spPr>
      </p:pic>
      <p:sp>
        <p:nvSpPr>
          <p:cNvPr id="737" name="Rectangle 44"/>
          <p:cNvSpPr/>
          <p:nvPr/>
        </p:nvSpPr>
        <p:spPr>
          <a:xfrm>
            <a:off x="492480" y="5477040"/>
            <a:ext cx="6629040" cy="8834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738" name="Picture 46" descr=""/>
          <p:cNvPicPr/>
          <p:nvPr/>
        </p:nvPicPr>
        <p:blipFill>
          <a:blip r:embed="rId7"/>
          <a:stretch/>
        </p:blipFill>
        <p:spPr>
          <a:xfrm>
            <a:off x="579600" y="5572800"/>
            <a:ext cx="6448680" cy="710640"/>
          </a:xfrm>
          <a:prstGeom prst="rect">
            <a:avLst/>
          </a:prstGeom>
          <a:noFill/>
          <a:ln w="0">
            <a:noFill/>
          </a:ln>
        </p:spPr>
      </p:pic>
      <p:pic>
        <p:nvPicPr>
          <p:cNvPr id="739" name="Picture 48" descr=""/>
          <p:cNvPicPr/>
          <p:nvPr/>
        </p:nvPicPr>
        <p:blipFill>
          <a:blip r:embed="rId8"/>
          <a:stretch/>
        </p:blipFill>
        <p:spPr>
          <a:xfrm>
            <a:off x="7957080" y="5667480"/>
            <a:ext cx="2419200" cy="613440"/>
          </a:xfrm>
          <a:prstGeom prst="rect">
            <a:avLst/>
          </a:prstGeom>
          <a:noFill/>
          <a:ln w="0">
            <a:noFill/>
          </a:ln>
        </p:spPr>
      </p:pic>
      <p:sp>
        <p:nvSpPr>
          <p:cNvPr id="740" name="Rectangle 48"/>
          <p:cNvSpPr/>
          <p:nvPr/>
        </p:nvSpPr>
        <p:spPr>
          <a:xfrm>
            <a:off x="7781400" y="5569200"/>
            <a:ext cx="2842560" cy="78732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1" name="Picture 52" descr="Shape&#10;&#10;Description automatically generated"/>
          <p:cNvPicPr/>
          <p:nvPr/>
        </p:nvPicPr>
        <p:blipFill>
          <a:blip r:embed="rId1"/>
          <a:stretch/>
        </p:blipFill>
        <p:spPr>
          <a:xfrm>
            <a:off x="10111680" y="6087960"/>
            <a:ext cx="1564920" cy="660600"/>
          </a:xfrm>
          <a:prstGeom prst="rect">
            <a:avLst/>
          </a:prstGeom>
          <a:noFill/>
          <a:ln w="0">
            <a:noFill/>
          </a:ln>
        </p:spPr>
      </p:pic>
      <p:pic>
        <p:nvPicPr>
          <p:cNvPr id="742" name="Picture 25" descr="Text&#10;&#10;Description automatically generated"/>
          <p:cNvPicPr/>
          <p:nvPr/>
        </p:nvPicPr>
        <p:blipFill>
          <a:blip r:embed="rId2"/>
          <a:stretch/>
        </p:blipFill>
        <p:spPr>
          <a:xfrm>
            <a:off x="870120" y="2574720"/>
            <a:ext cx="2738880" cy="2504520"/>
          </a:xfrm>
          <a:prstGeom prst="rect">
            <a:avLst/>
          </a:prstGeom>
          <a:noFill/>
          <a:ln w="0">
            <a:noFill/>
          </a:ln>
        </p:spPr>
      </p:pic>
      <p:sp>
        <p:nvSpPr>
          <p:cNvPr id="74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74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MSE Example </a:t>
            </a:r>
            <a:endParaRPr b="0" lang="en-US" sz="2100" strike="noStrike" u="none">
              <a:solidFill>
                <a:srgbClr val="000000"/>
              </a:solidFill>
              <a:effectLst/>
              <a:uFillTx/>
              <a:latin typeface="Arial"/>
            </a:endParaRPr>
          </a:p>
        </p:txBody>
      </p:sp>
      <p:sp>
        <p:nvSpPr>
          <p:cNvPr id="745" name="PlaceHolder 3"/>
          <p:cNvSpPr>
            <a:spLocks noGrp="1"/>
          </p:cNvSpPr>
          <p:nvPr>
            <p:ph type="ftr" idx="127"/>
          </p:nvPr>
        </p:nvSpPr>
        <p:spPr>
          <a:xfrm>
            <a:off x="-997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Dataset &lt;</a:t>
            </a:r>
            <a:r>
              <a:rPr b="0" lang="en-US" sz="1200" strike="noStrike" u="sng">
                <a:solidFill>
                  <a:schemeClr val="dk1">
                    <a:tint val="75000"/>
                  </a:schemeClr>
                </a:solidFill>
                <a:effectLst/>
                <a:uFillTx/>
                <a:latin typeface="Calibri"/>
                <a:ea typeface="Calibri"/>
                <a:hlinkClick r:id="rId3"/>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746" name="Picture 7" descr=""/>
          <p:cNvPicPr/>
          <p:nvPr/>
        </p:nvPicPr>
        <p:blipFill>
          <a:blip r:embed="rId4"/>
          <a:stretch/>
        </p:blipFill>
        <p:spPr>
          <a:xfrm>
            <a:off x="6387120" y="149040"/>
            <a:ext cx="5571000" cy="1248480"/>
          </a:xfrm>
          <a:prstGeom prst="rect">
            <a:avLst/>
          </a:prstGeom>
          <a:noFill/>
          <a:ln w="0">
            <a:noFill/>
          </a:ln>
        </p:spPr>
      </p:pic>
      <p:sp>
        <p:nvSpPr>
          <p:cNvPr id="747" name="Rectangle 6"/>
          <p:cNvSpPr/>
          <p:nvPr/>
        </p:nvSpPr>
        <p:spPr>
          <a:xfrm>
            <a:off x="8116200" y="223920"/>
            <a:ext cx="441360" cy="1018440"/>
          </a:xfrm>
          <a:prstGeom prst="rect">
            <a:avLst/>
          </a:prstGeom>
          <a:noFill/>
          <a:ln>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748" name="Rectangle 12"/>
          <p:cNvSpPr/>
          <p:nvPr/>
        </p:nvSpPr>
        <p:spPr>
          <a:xfrm>
            <a:off x="8609040" y="73800"/>
            <a:ext cx="764280" cy="14144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749" name="Rectangle 18"/>
          <p:cNvSpPr/>
          <p:nvPr/>
        </p:nvSpPr>
        <p:spPr>
          <a:xfrm>
            <a:off x="9547920" y="58392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750" name="Rectangle 20"/>
          <p:cNvSpPr/>
          <p:nvPr/>
        </p:nvSpPr>
        <p:spPr>
          <a:xfrm>
            <a:off x="10483560" y="429480"/>
            <a:ext cx="1080360" cy="606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751" name="Rectangle 22"/>
          <p:cNvSpPr/>
          <p:nvPr/>
        </p:nvSpPr>
        <p:spPr>
          <a:xfrm>
            <a:off x="2251080" y="2512080"/>
            <a:ext cx="1037880" cy="36324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752" name="Rectangle 23"/>
          <p:cNvSpPr/>
          <p:nvPr/>
        </p:nvSpPr>
        <p:spPr>
          <a:xfrm>
            <a:off x="865440" y="2809800"/>
            <a:ext cx="337320" cy="226512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753" name="Picture 18" descr=""/>
          <p:cNvPicPr/>
          <p:nvPr/>
        </p:nvPicPr>
        <p:blipFill>
          <a:blip r:embed="rId5"/>
          <a:stretch/>
        </p:blipFill>
        <p:spPr>
          <a:xfrm>
            <a:off x="4930200" y="2189160"/>
            <a:ext cx="160560" cy="279000"/>
          </a:xfrm>
          <a:prstGeom prst="rect">
            <a:avLst/>
          </a:prstGeom>
          <a:noFill/>
          <a:ln w="0">
            <a:noFill/>
          </a:ln>
        </p:spPr>
      </p:pic>
      <p:sp>
        <p:nvSpPr>
          <p:cNvPr id="754" name="TextBox 27"/>
          <p:cNvSpPr/>
          <p:nvPr/>
        </p:nvSpPr>
        <p:spPr>
          <a:xfrm>
            <a:off x="3870000" y="2513520"/>
            <a:ext cx="2280600" cy="380160"/>
          </a:xfrm>
          <a:prstGeom prst="rect">
            <a:avLst/>
          </a:prstGeom>
          <a:noFill/>
          <a:ln w="0">
            <a:solidFill>
              <a:srgbClr val="ff0000"/>
            </a:solid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sales= 7.03 +0.05(TV)</a:t>
            </a:r>
            <a:r>
              <a:rPr b="0" lang="en-US" sz="1800" strike="noStrike" u="none">
                <a:solidFill>
                  <a:srgbClr val="ff0000"/>
                </a:solidFill>
                <a:effectLst/>
                <a:uFillTx/>
                <a:latin typeface="Calibri"/>
              </a:rPr>
              <a:t>​</a:t>
            </a:r>
            <a:endParaRPr b="0" lang="en-US" sz="1800" strike="noStrike" u="none">
              <a:solidFill>
                <a:srgbClr val="000000"/>
              </a:solidFill>
              <a:effectLst/>
              <a:uFillTx/>
              <a:latin typeface="Arial"/>
            </a:endParaRPr>
          </a:p>
        </p:txBody>
      </p:sp>
      <p:sp>
        <p:nvSpPr>
          <p:cNvPr id="755" name="TextBox 28"/>
          <p:cNvSpPr/>
          <p:nvPr/>
        </p:nvSpPr>
        <p:spPr>
          <a:xfrm>
            <a:off x="901080" y="213984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dk1"/>
                </a:solidFill>
                <a:effectLst/>
                <a:uFillTx/>
                <a:latin typeface="Calibri"/>
              </a:rPr>
              <a:t>Data</a:t>
            </a:r>
            <a:endParaRPr b="0" lang="en-US" sz="1800" strike="noStrike" u="none">
              <a:solidFill>
                <a:srgbClr val="000000"/>
              </a:solidFill>
              <a:effectLst/>
              <a:uFillTx/>
              <a:latin typeface="Arial"/>
            </a:endParaRPr>
          </a:p>
        </p:txBody>
      </p:sp>
      <p:graphicFrame>
        <p:nvGraphicFramePr>
          <p:cNvPr id="756" name="Table 31"/>
          <p:cNvGraphicFramePr/>
          <p:nvPr/>
        </p:nvGraphicFramePr>
        <p:xfrm>
          <a:off x="3881880" y="2927520"/>
          <a:ext cx="2193120" cy="2224800"/>
        </p:xfrm>
        <a:graphic>
          <a:graphicData uri="http://schemas.openxmlformats.org/drawingml/2006/table">
            <a:tbl>
              <a:tblPr/>
              <a:tblGrid>
                <a:gridCol w="2193480"/>
              </a:tblGrid>
              <a:tr h="370800">
                <a:tc>
                  <a:txBody>
                    <a:bodyPr anchor="t">
                      <a:noAutofit/>
                    </a:bodyPr>
                    <a:p>
                      <a:pPr algn="ctr" defTabSz="914400">
                        <a:lnSpc>
                          <a:spcPct val="100000"/>
                        </a:lnSpc>
                      </a:pPr>
                      <a:r>
                        <a:rPr b="1" lang="en-US" sz="1800" strike="noStrike" u="none">
                          <a:solidFill>
                            <a:schemeClr val="dk1"/>
                          </a:solidFill>
                          <a:effectLst/>
                          <a:uFillTx/>
                          <a:latin typeface="Calibri"/>
                        </a:rPr>
                        <a:t>18.54</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9.26</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7.89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14.61</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16.07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7.47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pic>
        <p:nvPicPr>
          <p:cNvPr id="757" name="Picture 32" descr=""/>
          <p:cNvPicPr/>
          <p:nvPr/>
        </p:nvPicPr>
        <p:blipFill>
          <a:blip r:embed="rId6"/>
          <a:stretch/>
        </p:blipFill>
        <p:spPr>
          <a:xfrm>
            <a:off x="6733440" y="2374920"/>
            <a:ext cx="1680120" cy="514080"/>
          </a:xfrm>
          <a:prstGeom prst="rect">
            <a:avLst/>
          </a:prstGeom>
          <a:noFill/>
          <a:ln w="0">
            <a:noFill/>
          </a:ln>
        </p:spPr>
      </p:pic>
      <p:graphicFrame>
        <p:nvGraphicFramePr>
          <p:cNvPr id="758" name="Table 31"/>
          <p:cNvGraphicFramePr/>
          <p:nvPr/>
        </p:nvGraphicFramePr>
        <p:xfrm>
          <a:off x="6514560" y="2927520"/>
          <a:ext cx="2193120" cy="2224800"/>
        </p:xfrm>
        <a:graphic>
          <a:graphicData uri="http://schemas.openxmlformats.org/drawingml/2006/table">
            <a:tbl>
              <a:tblPr/>
              <a:tblGrid>
                <a:gridCol w="2193480"/>
              </a:tblGrid>
              <a:tr h="370800">
                <a:tc>
                  <a:txBody>
                    <a:bodyPr anchor="t">
                      <a:noAutofit/>
                    </a:bodyPr>
                    <a:p>
                      <a:pPr defTabSz="914400">
                        <a:lnSpc>
                          <a:spcPct val="100000"/>
                        </a:lnSpc>
                      </a:pPr>
                      <a:r>
                        <a:rPr b="0" lang="en-US" sz="1800" strike="noStrike" u="none">
                          <a:solidFill>
                            <a:schemeClr val="dk1"/>
                          </a:solidFill>
                          <a:effectLst/>
                          <a:uFillTx/>
                          <a:latin typeface="Calibri"/>
                        </a:rPr>
                        <a:t>22.1- 18.54 =</a:t>
                      </a:r>
                      <a:r>
                        <a:rPr b="1" lang="en-US" sz="1800" strike="noStrike" u="none">
                          <a:solidFill>
                            <a:schemeClr val="dk1"/>
                          </a:solidFill>
                          <a:effectLst/>
                          <a:uFillTx/>
                          <a:latin typeface="Calibri"/>
                        </a:rPr>
                        <a:t>  3.56</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10.4-9.26=      </a:t>
                      </a:r>
                      <a:r>
                        <a:rPr b="1" lang="en-US" sz="1800" strike="noStrike" u="none">
                          <a:solidFill>
                            <a:schemeClr val="dk1"/>
                          </a:solidFill>
                          <a:effectLst/>
                          <a:uFillTx/>
                          <a:latin typeface="Calibri"/>
                        </a:rPr>
                        <a:t>1.14</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9.3-7.89=        </a:t>
                      </a:r>
                      <a:r>
                        <a:rPr b="1" lang="en-US" sz="1800" strike="noStrike" u="none">
                          <a:solidFill>
                            <a:schemeClr val="dk1"/>
                          </a:solidFill>
                          <a:effectLst/>
                          <a:uFillTx/>
                          <a:latin typeface="Calibri"/>
                        </a:rPr>
                        <a:t>1.41</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18.5-14.61=    </a:t>
                      </a:r>
                      <a:r>
                        <a:rPr b="1" lang="en-US" sz="1800" strike="noStrike" u="none">
                          <a:solidFill>
                            <a:schemeClr val="dk1"/>
                          </a:solidFill>
                          <a:effectLst/>
                          <a:uFillTx/>
                          <a:latin typeface="Calibri"/>
                        </a:rPr>
                        <a:t>3.89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12.9-16.07=    </a:t>
                      </a:r>
                      <a:r>
                        <a:rPr b="1" lang="en-US" sz="1800" strike="noStrike" u="none">
                          <a:solidFill>
                            <a:schemeClr val="dk1"/>
                          </a:solidFill>
                          <a:effectLst/>
                          <a:uFillTx/>
                          <a:latin typeface="Calibri"/>
                        </a:rPr>
                        <a:t>-3.17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7.2-7.47=        </a:t>
                      </a:r>
                      <a:r>
                        <a:rPr b="1" lang="en-US" sz="1800" strike="noStrike" u="none">
                          <a:solidFill>
                            <a:schemeClr val="dk1"/>
                          </a:solidFill>
                          <a:effectLst/>
                          <a:uFillTx/>
                          <a:latin typeface="Calibri"/>
                        </a:rPr>
                        <a:t>-0.17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759" name="Rectangle 34"/>
          <p:cNvSpPr/>
          <p:nvPr/>
        </p:nvSpPr>
        <p:spPr>
          <a:xfrm>
            <a:off x="6638400" y="251208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760" name="Rectangle 35"/>
          <p:cNvSpPr/>
          <p:nvPr/>
        </p:nvSpPr>
        <p:spPr>
          <a:xfrm>
            <a:off x="7470000" y="2334240"/>
            <a:ext cx="999360" cy="56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graphicFrame>
        <p:nvGraphicFramePr>
          <p:cNvPr id="761" name="Table 31"/>
          <p:cNvGraphicFramePr/>
          <p:nvPr/>
        </p:nvGraphicFramePr>
        <p:xfrm>
          <a:off x="8754120" y="2950560"/>
          <a:ext cx="2193120" cy="2224800"/>
        </p:xfrm>
        <a:graphic>
          <a:graphicData uri="http://schemas.openxmlformats.org/drawingml/2006/table">
            <a:tbl>
              <a:tblPr/>
              <a:tblGrid>
                <a:gridCol w="2193480"/>
              </a:tblGrid>
              <a:tr h="370800">
                <a:tc>
                  <a:txBody>
                    <a:bodyPr anchor="t">
                      <a:noAutofit/>
                    </a:bodyPr>
                    <a:p>
                      <a:pPr algn="ctr" defTabSz="914400">
                        <a:lnSpc>
                          <a:spcPct val="100000"/>
                        </a:lnSpc>
                      </a:pPr>
                      <a:r>
                        <a:rPr b="1" lang="en-US" sz="1800" strike="noStrike" u="none">
                          <a:solidFill>
                            <a:schemeClr val="dk1"/>
                          </a:solidFill>
                          <a:effectLst/>
                          <a:uFillTx/>
                          <a:latin typeface="Calibri"/>
                        </a:rPr>
                        <a:t>12.67</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1.30</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1.99</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15.13</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10.05</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70800">
                <a:tc>
                  <a:txBody>
                    <a:bodyPr anchor="t">
                      <a:noAutofit/>
                    </a:bodyPr>
                    <a:p>
                      <a:pPr algn="ctr" defTabSz="914400">
                        <a:lnSpc>
                          <a:spcPct val="100000"/>
                        </a:lnSpc>
                      </a:pPr>
                      <a:r>
                        <a:rPr b="1" lang="en-US" sz="1800" strike="noStrike" u="none">
                          <a:solidFill>
                            <a:schemeClr val="dk1"/>
                          </a:solidFill>
                          <a:effectLst/>
                          <a:uFillTx/>
                          <a:latin typeface="Calibri"/>
                        </a:rPr>
                        <a:t>0.03</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bl>
          </a:graphicData>
        </a:graphic>
      </p:graphicFrame>
      <p:sp>
        <p:nvSpPr>
          <p:cNvPr id="762" name="Rectangle 38"/>
          <p:cNvSpPr/>
          <p:nvPr/>
        </p:nvSpPr>
        <p:spPr>
          <a:xfrm>
            <a:off x="8843400" y="2500560"/>
            <a:ext cx="391320" cy="38628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rgbClr val="00b050"/>
              </a:solidFill>
              <a:effectLst/>
              <a:uFillTx/>
              <a:latin typeface="Calibri"/>
            </a:endParaRPr>
          </a:p>
        </p:txBody>
      </p:sp>
      <p:sp>
        <p:nvSpPr>
          <p:cNvPr id="763" name="Rectangle 39"/>
          <p:cNvSpPr/>
          <p:nvPr/>
        </p:nvSpPr>
        <p:spPr>
          <a:xfrm>
            <a:off x="9675360" y="2392200"/>
            <a:ext cx="872280" cy="490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764" name="Picture 41" descr=""/>
          <p:cNvPicPr/>
          <p:nvPr/>
        </p:nvPicPr>
        <p:blipFill>
          <a:blip r:embed="rId7"/>
          <a:stretch/>
        </p:blipFill>
        <p:spPr>
          <a:xfrm>
            <a:off x="8742240" y="2402640"/>
            <a:ext cx="2118960" cy="470160"/>
          </a:xfrm>
          <a:prstGeom prst="rect">
            <a:avLst/>
          </a:prstGeom>
          <a:noFill/>
          <a:ln w="0">
            <a:noFill/>
          </a:ln>
        </p:spPr>
      </p:pic>
      <p:sp>
        <p:nvSpPr>
          <p:cNvPr id="765" name="Rectangle 44"/>
          <p:cNvSpPr/>
          <p:nvPr/>
        </p:nvSpPr>
        <p:spPr>
          <a:xfrm>
            <a:off x="492480" y="5477040"/>
            <a:ext cx="6629040" cy="88344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pic>
        <p:nvPicPr>
          <p:cNvPr id="766" name="Picture 46" descr=""/>
          <p:cNvPicPr/>
          <p:nvPr/>
        </p:nvPicPr>
        <p:blipFill>
          <a:blip r:embed="rId8"/>
          <a:stretch/>
        </p:blipFill>
        <p:spPr>
          <a:xfrm>
            <a:off x="579600" y="5572800"/>
            <a:ext cx="6448680" cy="710640"/>
          </a:xfrm>
          <a:prstGeom prst="rect">
            <a:avLst/>
          </a:prstGeom>
          <a:noFill/>
          <a:ln w="0">
            <a:noFill/>
          </a:ln>
        </p:spPr>
      </p:pic>
      <p:pic>
        <p:nvPicPr>
          <p:cNvPr id="767" name="Picture 48" descr=""/>
          <p:cNvPicPr/>
          <p:nvPr/>
        </p:nvPicPr>
        <p:blipFill>
          <a:blip r:embed="rId9"/>
          <a:stretch/>
        </p:blipFill>
        <p:spPr>
          <a:xfrm>
            <a:off x="7957080" y="5667480"/>
            <a:ext cx="2419200" cy="613440"/>
          </a:xfrm>
          <a:prstGeom prst="rect">
            <a:avLst/>
          </a:prstGeom>
          <a:noFill/>
          <a:ln w="0">
            <a:noFill/>
          </a:ln>
        </p:spPr>
      </p:pic>
      <p:sp>
        <p:nvSpPr>
          <p:cNvPr id="768" name="Rectangle 48"/>
          <p:cNvSpPr/>
          <p:nvPr/>
        </p:nvSpPr>
        <p:spPr>
          <a:xfrm>
            <a:off x="7781400" y="5569200"/>
            <a:ext cx="2842560" cy="78732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77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Measuring Quality of Fit</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rPr>
              <a:t>The MSE will be small, if the observed response and the predicted response are similar to each other (i.e. close to each other). This scenario hints at a </a:t>
            </a:r>
            <a:r>
              <a:rPr b="1" i="1" lang="en-US" sz="2100" strike="noStrike" u="none">
                <a:solidFill>
                  <a:srgbClr val="00b050"/>
                </a:solidFill>
                <a:effectLst/>
                <a:uFillTx/>
                <a:latin typeface="Calibri"/>
              </a:rPr>
              <a:t>good </a:t>
            </a:r>
            <a:r>
              <a:rPr b="0" lang="en-US" sz="2100" strike="noStrike" u="none">
                <a:solidFill>
                  <a:schemeClr val="dk1"/>
                </a:solidFill>
                <a:effectLst/>
                <a:uFillTx/>
                <a:latin typeface="Calibri"/>
              </a:rPr>
              <a:t>model.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rPr>
              <a:t>The MSE will be large, if the observed response and the predicted response are very different from each other (i.e. far from each other). This scenario hints at a </a:t>
            </a:r>
            <a:r>
              <a:rPr b="1" i="1" lang="en-US" sz="2100" strike="noStrike" u="none">
                <a:solidFill>
                  <a:srgbClr val="ff0000"/>
                </a:solidFill>
                <a:effectLst/>
                <a:uFillTx/>
                <a:latin typeface="Calibri"/>
              </a:rPr>
              <a:t>bad </a:t>
            </a:r>
            <a:r>
              <a:rPr b="0" lang="en-US" sz="2100" strike="noStrike" u="none">
                <a:solidFill>
                  <a:schemeClr val="dk1"/>
                </a:solidFill>
                <a:effectLst/>
                <a:uFillTx/>
                <a:latin typeface="Calibri"/>
              </a:rPr>
              <a:t>model. </a:t>
            </a:r>
            <a:endParaRPr b="0" lang="en-US" sz="2100" strike="noStrike" u="none">
              <a:solidFill>
                <a:srgbClr val="000000"/>
              </a:solidFill>
              <a:effectLst/>
              <a:uFillTx/>
              <a:latin typeface="Arial"/>
            </a:endParaRPr>
          </a:p>
        </p:txBody>
      </p:sp>
      <p:pic>
        <p:nvPicPr>
          <p:cNvPr id="771"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772" name="Picture 11" descr="A picture containing chart&#10;&#10;Description automatically generated"/>
          <p:cNvPicPr/>
          <p:nvPr/>
        </p:nvPicPr>
        <p:blipFill>
          <a:blip r:embed="rId2"/>
          <a:stretch/>
        </p:blipFill>
        <p:spPr>
          <a:xfrm>
            <a:off x="2604600" y="4099680"/>
            <a:ext cx="7009560" cy="2647800"/>
          </a:xfrm>
          <a:prstGeom prst="rect">
            <a:avLst/>
          </a:prstGeom>
          <a:noFill/>
          <a:ln w="0">
            <a:noFill/>
          </a:ln>
        </p:spPr>
      </p:pic>
      <p:sp>
        <p:nvSpPr>
          <p:cNvPr id="773" name="TextBox 11"/>
          <p:cNvSpPr/>
          <p:nvPr/>
        </p:nvSpPr>
        <p:spPr>
          <a:xfrm>
            <a:off x="152280" y="6109920"/>
            <a:ext cx="7453080" cy="6454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sng">
                <a:solidFill>
                  <a:schemeClr val="dk1"/>
                </a:solidFill>
                <a:effectLst/>
                <a:uFillTx/>
                <a:latin typeface="Calibri"/>
              </a:rPr>
              <a:t>Note</a:t>
            </a:r>
            <a:r>
              <a:rPr b="0" i="1" lang="en-US" sz="1800" strike="noStrike" u="none">
                <a:solidFill>
                  <a:schemeClr val="dk1"/>
                </a:solidFill>
                <a:effectLst/>
                <a:uFillTx/>
                <a:latin typeface="Calibri"/>
              </a:rPr>
              <a:t>*</a:t>
            </a:r>
            <a:r>
              <a:rPr b="0" lang="en-US" sz="1800" strike="noStrike" u="none">
                <a:solidFill>
                  <a:schemeClr val="dk1"/>
                </a:solidFill>
                <a:effectLst/>
                <a:uFillTx/>
                <a:latin typeface="Calibri"/>
              </a:rPr>
              <a:t> - the last model, could very much have the smallest MSE; </a:t>
            </a:r>
            <a:endParaRPr b="0" lang="en-US" sz="1800" strike="noStrike" u="none">
              <a:solidFill>
                <a:srgbClr val="000000"/>
              </a:solidFill>
              <a:effectLst/>
              <a:uFillTx/>
              <a:latin typeface="Arial"/>
            </a:endParaRPr>
          </a:p>
          <a:p>
            <a:pPr defTabSz="914400">
              <a:lnSpc>
                <a:spcPct val="100000"/>
              </a:lnSpc>
            </a:pPr>
            <a:r>
              <a:rPr b="0" lang="en-US" sz="1800" strike="noStrike" u="none">
                <a:solidFill>
                  <a:schemeClr val="dk1"/>
                </a:solidFill>
                <a:effectLst/>
                <a:uFillTx/>
                <a:latin typeface="Calibri"/>
              </a:rPr>
              <a:t>the viz simply displays the concept that a smaller MSE, means a good model.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775" name="PlaceHolder 2"/>
          <p:cNvSpPr>
            <a:spLocks noGrp="1"/>
          </p:cNvSpPr>
          <p:nvPr>
            <p:ph/>
          </p:nvPr>
        </p:nvSpPr>
        <p:spPr>
          <a:xfrm>
            <a:off x="838080" y="171000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Measuring Quality of Fit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776" name="PlaceHolder 3"/>
          <p:cNvSpPr>
            <a:spLocks noGrp="1"/>
          </p:cNvSpPr>
          <p:nvPr>
            <p:ph type="ftr" idx="128"/>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1"/>
              </a:rPr>
              <a:t>https://hastie.su.domains/ISLR2/ISLRv2_website.pdf</a:t>
            </a:r>
            <a:r>
              <a:rPr b="0" lang="en-US" sz="1200" strike="noStrike" u="none">
                <a:solidFill>
                  <a:schemeClr val="dk1">
                    <a:tint val="75000"/>
                  </a:schemeClr>
                </a:solidFill>
                <a:effectLst/>
                <a:uFillTx/>
                <a:latin typeface="Calibri"/>
                <a:ea typeface="Calibri"/>
              </a:rPr>
              <a:t>&gt;; Dataset &lt;</a:t>
            </a:r>
            <a:r>
              <a:rPr b="0" lang="en-US" sz="1200" strike="noStrike" u="sng">
                <a:solidFill>
                  <a:schemeClr val="dk1">
                    <a:tint val="75000"/>
                  </a:schemeClr>
                </a:solidFill>
                <a:effectLst/>
                <a:uFillTx/>
                <a:latin typeface="Calibri"/>
                <a:ea typeface="Calibri"/>
                <a:hlinkClick r:id="rId2"/>
              </a:rPr>
              <a:t>https://www.statlearning.com/resources-first-edition</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777" name="Picture 9" descr="A picture containing text, device&#10;&#10;Description automatically generated"/>
          <p:cNvPicPr/>
          <p:nvPr/>
        </p:nvPicPr>
        <p:blipFill>
          <a:blip r:embed="rId3"/>
          <a:stretch/>
        </p:blipFill>
        <p:spPr>
          <a:xfrm>
            <a:off x="7488360" y="363240"/>
            <a:ext cx="3873960" cy="1145520"/>
          </a:xfrm>
          <a:prstGeom prst="rect">
            <a:avLst/>
          </a:prstGeom>
          <a:noFill/>
          <a:ln w="0">
            <a:noFill/>
          </a:ln>
        </p:spPr>
      </p:pic>
      <p:pic>
        <p:nvPicPr>
          <p:cNvPr id="778" name="Picture 6" descr="Chart, scatter chart&#10;&#10;Description automatically generated"/>
          <p:cNvPicPr/>
          <p:nvPr/>
        </p:nvPicPr>
        <p:blipFill>
          <a:blip r:embed="rId4"/>
          <a:stretch/>
        </p:blipFill>
        <p:spPr>
          <a:xfrm>
            <a:off x="503280" y="2894760"/>
            <a:ext cx="3679200" cy="2319120"/>
          </a:xfrm>
          <a:prstGeom prst="rect">
            <a:avLst/>
          </a:prstGeom>
          <a:noFill/>
          <a:ln w="0">
            <a:noFill/>
          </a:ln>
        </p:spPr>
      </p:pic>
      <p:pic>
        <p:nvPicPr>
          <p:cNvPr id="779" name="Picture 34" descr="Chart&#10;&#10;Description automatically generated"/>
          <p:cNvPicPr/>
          <p:nvPr/>
        </p:nvPicPr>
        <p:blipFill>
          <a:blip r:embed="rId5"/>
          <a:stretch/>
        </p:blipFill>
        <p:spPr>
          <a:xfrm>
            <a:off x="7909920" y="2781360"/>
            <a:ext cx="4154040" cy="2518560"/>
          </a:xfrm>
          <a:prstGeom prst="rect">
            <a:avLst/>
          </a:prstGeom>
          <a:noFill/>
          <a:ln w="0">
            <a:noFill/>
          </a:ln>
        </p:spPr>
      </p:pic>
      <p:pic>
        <p:nvPicPr>
          <p:cNvPr id="780" name="Picture 35" descr="Chart&#10;&#10;Description automatically generated"/>
          <p:cNvPicPr/>
          <p:nvPr/>
        </p:nvPicPr>
        <p:blipFill>
          <a:blip r:embed="rId6"/>
          <a:stretch/>
        </p:blipFill>
        <p:spPr>
          <a:xfrm>
            <a:off x="4074840" y="2894040"/>
            <a:ext cx="3829320" cy="2318400"/>
          </a:xfrm>
          <a:prstGeom prst="rect">
            <a:avLst/>
          </a:prstGeom>
          <a:noFill/>
          <a:ln w="0">
            <a:noFill/>
          </a:ln>
        </p:spPr>
      </p:pic>
      <p:pic>
        <p:nvPicPr>
          <p:cNvPr id="781" name="Picture 36" descr=""/>
          <p:cNvPicPr/>
          <p:nvPr/>
        </p:nvPicPr>
        <p:blipFill>
          <a:blip r:embed="rId7"/>
          <a:stretch/>
        </p:blipFill>
        <p:spPr>
          <a:xfrm>
            <a:off x="1237680" y="5303520"/>
            <a:ext cx="1634040" cy="498960"/>
          </a:xfrm>
          <a:prstGeom prst="rect">
            <a:avLst/>
          </a:prstGeom>
          <a:noFill/>
          <a:ln w="0">
            <a:noFill/>
          </a:ln>
        </p:spPr>
      </p:pic>
      <p:pic>
        <p:nvPicPr>
          <p:cNvPr id="782" name="Picture 37" descr=""/>
          <p:cNvPicPr/>
          <p:nvPr/>
        </p:nvPicPr>
        <p:blipFill>
          <a:blip r:embed="rId8"/>
          <a:stretch/>
        </p:blipFill>
        <p:spPr>
          <a:xfrm>
            <a:off x="5140080" y="5294520"/>
            <a:ext cx="1703520" cy="528480"/>
          </a:xfrm>
          <a:prstGeom prst="rect">
            <a:avLst/>
          </a:prstGeom>
          <a:noFill/>
          <a:ln w="0">
            <a:noFill/>
          </a:ln>
        </p:spPr>
      </p:pic>
      <p:pic>
        <p:nvPicPr>
          <p:cNvPr id="783" name="Picture 38" descr=""/>
          <p:cNvPicPr/>
          <p:nvPr/>
        </p:nvPicPr>
        <p:blipFill>
          <a:blip r:embed="rId9"/>
          <a:stretch/>
        </p:blipFill>
        <p:spPr>
          <a:xfrm>
            <a:off x="9469440" y="5310720"/>
            <a:ext cx="1876680" cy="507600"/>
          </a:xfrm>
          <a:prstGeom prst="rect">
            <a:avLst/>
          </a:prstGeom>
          <a:noFill/>
          <a:ln w="0">
            <a:noFill/>
          </a:ln>
        </p:spPr>
      </p:pic>
      <p:sp>
        <p:nvSpPr>
          <p:cNvPr id="784" name="TextBox 38"/>
          <p:cNvSpPr/>
          <p:nvPr/>
        </p:nvSpPr>
        <p:spPr>
          <a:xfrm>
            <a:off x="4077720" y="6063840"/>
            <a:ext cx="43012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Best model = model with smallest MSE!</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786"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Training MSE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rPr>
              <a:t>The MSE that we've computed so far has been based on observations present in the training dataset— we've computed the error (observed-predicted) for each observation present on the data set that we trained our model with. Hence, we refer to this as "</a:t>
            </a:r>
            <a:r>
              <a:rPr b="1" i="1" lang="en-US" sz="2100" strike="noStrike" u="none">
                <a:solidFill>
                  <a:srgbClr val="0246f2"/>
                </a:solidFill>
                <a:effectLst/>
                <a:uFillTx/>
                <a:latin typeface="Calibri"/>
              </a:rPr>
              <a:t>training MSE.</a:t>
            </a:r>
            <a:r>
              <a:rPr b="0" lang="en-US" sz="2100" strike="noStrike" u="none">
                <a:solidFill>
                  <a:schemeClr val="dk1"/>
                </a:solidFill>
                <a:effectLst/>
                <a:uFillTx/>
                <a:latin typeface="Calibri"/>
              </a:rPr>
              <a: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rPr>
              <a:t>When a model is fit on a training dataset, the hope is that the estimated model, will be able to generalize to observations beyond the dataset— </a:t>
            </a:r>
            <a:r>
              <a:rPr b="0" i="1" lang="en-US" sz="2100" strike="noStrike" u="none">
                <a:solidFill>
                  <a:srgbClr val="0246f2"/>
                </a:solidFill>
                <a:effectLst/>
                <a:uFillTx/>
                <a:latin typeface="Calibri"/>
              </a:rPr>
              <a:t>we want the model to accurately predict/infer about observations never seen before. </a:t>
            </a:r>
            <a:r>
              <a:rPr b="0" lang="en-US" sz="2100" strike="noStrike" u="none">
                <a:solidFill>
                  <a:schemeClr val="dk1"/>
                </a:solidFill>
                <a:effectLst/>
                <a:uFillTx/>
                <a:latin typeface="Calibri"/>
              </a:rPr>
              <a:t>We're not interested in predicting observations that were used in training the model, for we already know their results.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ff0000"/>
              </a:buClr>
              <a:buFont typeface="Wingdings" charset="2"/>
              <a:buChar char=""/>
              <a:tabLst>
                <a:tab algn="l" pos="0"/>
              </a:tabLst>
            </a:pPr>
            <a:r>
              <a:rPr b="0" i="1" lang="en-US" sz="2100" strike="noStrike" u="none">
                <a:solidFill>
                  <a:srgbClr val="ff0000"/>
                </a:solidFill>
                <a:effectLst/>
                <a:uFillTx/>
                <a:latin typeface="Calibri"/>
                <a:ea typeface="Calibri"/>
              </a:rPr>
              <a:t>Stock price prediction </a:t>
            </a:r>
            <a:r>
              <a:rPr b="0" lang="en-US" sz="2100" strike="noStrike" u="none">
                <a:solidFill>
                  <a:schemeClr val="dk1"/>
                </a:solidFill>
                <a:effectLst/>
                <a:uFillTx/>
                <a:latin typeface="Calibri"/>
                <a:ea typeface="Calibri"/>
              </a:rPr>
              <a:t>model trained on past data, we are interested in understanding how well it will predict next month's (future) stock price, rather than the price of a past stock price used to train the model.</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ff0000"/>
              </a:buClr>
              <a:buFont typeface="Wingdings" charset="2"/>
              <a:buChar char=""/>
              <a:tabLst>
                <a:tab algn="l" pos="0"/>
              </a:tabLst>
            </a:pPr>
            <a:r>
              <a:rPr b="0" i="1" lang="en-US" sz="2100" strike="noStrike" u="none">
                <a:solidFill>
                  <a:srgbClr val="ff0000"/>
                </a:solidFill>
                <a:effectLst/>
                <a:uFillTx/>
                <a:latin typeface="Calibri"/>
                <a:ea typeface="Calibri"/>
              </a:rPr>
              <a:t>Diabetes status (yes, no) prediction</a:t>
            </a:r>
            <a:r>
              <a:rPr b="0" lang="en-US" sz="2100" strike="noStrike" u="none">
                <a:solidFill>
                  <a:schemeClr val="dk1"/>
                </a:solidFill>
                <a:effectLst/>
                <a:uFillTx/>
                <a:latin typeface="Calibri"/>
                <a:ea typeface="Calibri"/>
              </a:rPr>
              <a:t> model trained on a group of patients, we are interested in using to model to predict if a future patient will develop diabetes or not.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787"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788" name="PlaceHolder 3"/>
          <p:cNvSpPr>
            <a:spLocks noGrp="1"/>
          </p:cNvSpPr>
          <p:nvPr>
            <p:ph type="ftr" idx="129"/>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79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MSE</a:t>
            </a:r>
            <a:endParaRPr b="0" lang="en-US" sz="2100" strike="noStrike" u="none">
              <a:solidFill>
                <a:srgbClr val="000000"/>
              </a:solidFill>
              <a:effectLst/>
              <a:uFillTx/>
              <a:latin typeface="Arial"/>
            </a:endParaRPr>
          </a:p>
        </p:txBody>
      </p:sp>
      <p:pic>
        <p:nvPicPr>
          <p:cNvPr id="791"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792" name="Picture 7" descr=""/>
          <p:cNvPicPr/>
          <p:nvPr/>
        </p:nvPicPr>
        <p:blipFill>
          <a:blip r:embed="rId2"/>
          <a:stretch/>
        </p:blipFill>
        <p:spPr>
          <a:xfrm>
            <a:off x="1283760" y="5706720"/>
            <a:ext cx="2787480" cy="622800"/>
          </a:xfrm>
          <a:prstGeom prst="rect">
            <a:avLst/>
          </a:prstGeom>
          <a:noFill/>
          <a:ln w="0">
            <a:noFill/>
          </a:ln>
        </p:spPr>
      </p:pic>
      <p:pic>
        <p:nvPicPr>
          <p:cNvPr id="793" name="Picture 6" descr=""/>
          <p:cNvPicPr/>
          <p:nvPr/>
        </p:nvPicPr>
        <p:blipFill>
          <a:blip r:embed="rId3"/>
          <a:stretch/>
        </p:blipFill>
        <p:spPr>
          <a:xfrm>
            <a:off x="3471840" y="2023200"/>
            <a:ext cx="4612680" cy="374760"/>
          </a:xfrm>
          <a:prstGeom prst="rect">
            <a:avLst/>
          </a:prstGeom>
          <a:noFill/>
          <a:ln w="0">
            <a:noFill/>
          </a:ln>
        </p:spPr>
      </p:pic>
      <p:sp>
        <p:nvSpPr>
          <p:cNvPr id="794" name="TextBox 10"/>
          <p:cNvSpPr/>
          <p:nvPr/>
        </p:nvSpPr>
        <p:spPr>
          <a:xfrm>
            <a:off x="5052600" y="1654920"/>
            <a:ext cx="14508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rPr>
              <a:t>Training Data</a:t>
            </a:r>
            <a:endParaRPr b="0" lang="en-US" sz="1800" strike="noStrike" u="none">
              <a:solidFill>
                <a:srgbClr val="000000"/>
              </a:solidFill>
              <a:effectLst/>
              <a:uFillTx/>
              <a:latin typeface="Arial"/>
            </a:endParaRPr>
          </a:p>
        </p:txBody>
      </p:sp>
      <p:pic>
        <p:nvPicPr>
          <p:cNvPr id="795" name="Picture 12" descr=""/>
          <p:cNvPicPr/>
          <p:nvPr/>
        </p:nvPicPr>
        <p:blipFill>
          <a:blip r:embed="rId4"/>
          <a:stretch/>
        </p:blipFill>
        <p:spPr>
          <a:xfrm>
            <a:off x="5483880" y="2998440"/>
            <a:ext cx="579240" cy="583200"/>
          </a:xfrm>
          <a:prstGeom prst="rect">
            <a:avLst/>
          </a:prstGeom>
          <a:noFill/>
          <a:ln w="0">
            <a:noFill/>
          </a:ln>
        </p:spPr>
      </p:pic>
      <p:sp>
        <p:nvSpPr>
          <p:cNvPr id="796" name="TextBox 16"/>
          <p:cNvSpPr/>
          <p:nvPr/>
        </p:nvSpPr>
        <p:spPr>
          <a:xfrm>
            <a:off x="5350320" y="2634480"/>
            <a:ext cx="85032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ea typeface="Calibri"/>
              </a:rPr>
              <a:t>Model</a:t>
            </a:r>
            <a:endParaRPr b="0" lang="en-US" sz="1800" strike="noStrike" u="none">
              <a:solidFill>
                <a:srgbClr val="000000"/>
              </a:solidFill>
              <a:effectLst/>
              <a:uFillTx/>
              <a:latin typeface="Arial"/>
            </a:endParaRPr>
          </a:p>
        </p:txBody>
      </p:sp>
      <p:pic>
        <p:nvPicPr>
          <p:cNvPr id="797" name="Picture 15" descr=""/>
          <p:cNvPicPr/>
          <p:nvPr/>
        </p:nvPicPr>
        <p:blipFill>
          <a:blip r:embed="rId5"/>
          <a:stretch/>
        </p:blipFill>
        <p:spPr>
          <a:xfrm>
            <a:off x="3621960" y="4191840"/>
            <a:ext cx="4116240" cy="421200"/>
          </a:xfrm>
          <a:prstGeom prst="rect">
            <a:avLst/>
          </a:prstGeom>
          <a:noFill/>
          <a:ln w="0">
            <a:noFill/>
          </a:ln>
        </p:spPr>
      </p:pic>
      <p:sp>
        <p:nvSpPr>
          <p:cNvPr id="798" name="TextBox 18"/>
          <p:cNvSpPr/>
          <p:nvPr/>
        </p:nvSpPr>
        <p:spPr>
          <a:xfrm>
            <a:off x="5127120" y="3813840"/>
            <a:ext cx="12970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ea typeface="Calibri"/>
              </a:rPr>
              <a:t>Predictions</a:t>
            </a:r>
            <a:endParaRPr b="0" lang="en-US" sz="1800" strike="noStrike" u="none">
              <a:solidFill>
                <a:srgbClr val="000000"/>
              </a:solidFill>
              <a:effectLst/>
              <a:uFillTx/>
              <a:latin typeface="Arial"/>
            </a:endParaRPr>
          </a:p>
        </p:txBody>
      </p:sp>
      <p:pic>
        <p:nvPicPr>
          <p:cNvPr id="799" name="Picture 21" descr=""/>
          <p:cNvPicPr/>
          <p:nvPr/>
        </p:nvPicPr>
        <p:blipFill>
          <a:blip r:embed="rId6"/>
          <a:stretch/>
        </p:blipFill>
        <p:spPr>
          <a:xfrm>
            <a:off x="6117480" y="5238720"/>
            <a:ext cx="2742480" cy="428400"/>
          </a:xfrm>
          <a:prstGeom prst="rect">
            <a:avLst/>
          </a:prstGeom>
          <a:noFill/>
          <a:ln w="0">
            <a:noFill/>
          </a:ln>
        </p:spPr>
      </p:pic>
      <p:pic>
        <p:nvPicPr>
          <p:cNvPr id="800" name="Picture 23" descr=""/>
          <p:cNvPicPr/>
          <p:nvPr/>
        </p:nvPicPr>
        <p:blipFill>
          <a:blip r:embed="rId7"/>
          <a:stretch/>
        </p:blipFill>
        <p:spPr>
          <a:xfrm>
            <a:off x="2454840" y="5240160"/>
            <a:ext cx="2742480" cy="314640"/>
          </a:xfrm>
          <a:prstGeom prst="rect">
            <a:avLst/>
          </a:prstGeom>
          <a:noFill/>
          <a:ln w="0">
            <a:noFill/>
          </a:ln>
        </p:spPr>
      </p:pic>
      <p:cxnSp>
        <p:nvCxnSpPr>
          <p:cNvPr id="801" name="Straight Arrow Connector 23"/>
          <p:cNvCxnSpPr/>
          <p:nvPr/>
        </p:nvCxnSpPr>
        <p:spPr>
          <a:xfrm flipH="1">
            <a:off x="3870360" y="4606200"/>
            <a:ext cx="1213560" cy="555480"/>
          </a:xfrm>
          <a:prstGeom prst="straightConnector1">
            <a:avLst/>
          </a:prstGeom>
          <a:ln w="28575">
            <a:solidFill>
              <a:srgbClr val="00b050"/>
            </a:solidFill>
            <a:round/>
            <a:tailEnd len="med" type="triangle" w="med"/>
          </a:ln>
        </p:spPr>
      </p:cxnSp>
      <p:cxnSp>
        <p:nvCxnSpPr>
          <p:cNvPr id="802" name="Straight Arrow Connector 27"/>
          <p:cNvCxnSpPr/>
          <p:nvPr/>
        </p:nvCxnSpPr>
        <p:spPr>
          <a:xfrm>
            <a:off x="6051240" y="4618800"/>
            <a:ext cx="1315800" cy="536400"/>
          </a:xfrm>
          <a:prstGeom prst="straightConnector1">
            <a:avLst/>
          </a:prstGeom>
          <a:ln w="28575">
            <a:solidFill>
              <a:srgbClr val="ff0000"/>
            </a:solidFill>
            <a:round/>
            <a:tailEnd len="med" type="triangle" w="med"/>
          </a:ln>
        </p:spPr>
      </p:cxnSp>
      <p:sp>
        <p:nvSpPr>
          <p:cNvPr id="803" name="Rectangle 26"/>
          <p:cNvSpPr/>
          <p:nvPr/>
        </p:nvSpPr>
        <p:spPr>
          <a:xfrm>
            <a:off x="1282680" y="5644800"/>
            <a:ext cx="2835000" cy="770760"/>
          </a:xfrm>
          <a:prstGeom prst="rect">
            <a:avLst/>
          </a:prstGeom>
          <a:noFill/>
          <a:ln w="28575">
            <a:solidFill>
              <a:srgbClr val="1d9a7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804" name="TextBox 30"/>
          <p:cNvSpPr/>
          <p:nvPr/>
        </p:nvSpPr>
        <p:spPr>
          <a:xfrm>
            <a:off x="1375920" y="646812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accent1"/>
                </a:solidFill>
                <a:effectLst/>
                <a:uFillTx/>
                <a:latin typeface="Calibri"/>
                <a:ea typeface="Calibri"/>
              </a:rPr>
              <a:t>Low error, good model!</a:t>
            </a:r>
            <a:endParaRPr b="0" lang="en-US" sz="1800" strike="noStrike" u="none">
              <a:solidFill>
                <a:srgbClr val="000000"/>
              </a:solidFill>
              <a:effectLst/>
              <a:uFillTx/>
              <a:latin typeface="Arial"/>
            </a:endParaRPr>
          </a:p>
        </p:txBody>
      </p:sp>
      <p:pic>
        <p:nvPicPr>
          <p:cNvPr id="805" name="Picture 7" descr=""/>
          <p:cNvPicPr/>
          <p:nvPr/>
        </p:nvPicPr>
        <p:blipFill>
          <a:blip r:embed="rId8"/>
          <a:stretch/>
        </p:blipFill>
        <p:spPr>
          <a:xfrm>
            <a:off x="7402680" y="5775840"/>
            <a:ext cx="2787480" cy="622800"/>
          </a:xfrm>
          <a:prstGeom prst="rect">
            <a:avLst/>
          </a:prstGeom>
          <a:noFill/>
          <a:ln w="0">
            <a:noFill/>
          </a:ln>
        </p:spPr>
      </p:pic>
      <p:sp>
        <p:nvSpPr>
          <p:cNvPr id="806" name="Rectangle 32"/>
          <p:cNvSpPr/>
          <p:nvPr/>
        </p:nvSpPr>
        <p:spPr>
          <a:xfrm>
            <a:off x="7401600" y="5713920"/>
            <a:ext cx="2835000" cy="770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807" name="TextBox 33"/>
          <p:cNvSpPr/>
          <p:nvPr/>
        </p:nvSpPr>
        <p:spPr>
          <a:xfrm>
            <a:off x="7494840" y="653724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rgbClr val="ff0000"/>
                </a:solidFill>
                <a:effectLst/>
                <a:uFillTx/>
                <a:latin typeface="Calibri"/>
                <a:ea typeface="Calibri"/>
              </a:rPr>
              <a:t>High error, bad model!</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09"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Training MSE</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issue with  the "training MSE"</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Most often than not, we are interested in predicting/generalizing the behavior of an unseen observation, rather than that of a known one— interested in future unseen predictions.</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Many statistical learning models, are built in such a manner that they strive to minimize the training testing error— they pick a function that on average works well for most points. Hence, predicting the observations using the same function that was created using those same observations will not provide any meaningful revelation, for the function is biased to fit well the data that it was trained on. Unseen observations are an objective test. </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*There is no guarantee that the method with the lowest training MSE, will also have the lowest testing MSE!</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*As the flexibility of a model increases, the training MSE decreases monotonically!</a:t>
            </a:r>
            <a:endParaRPr b="0" lang="en-US" sz="2100" strike="noStrike" u="none">
              <a:solidFill>
                <a:srgbClr val="000000"/>
              </a:solidFill>
              <a:effectLst/>
              <a:uFillTx/>
              <a:latin typeface="Arial"/>
            </a:endParaRPr>
          </a:p>
        </p:txBody>
      </p:sp>
      <p:pic>
        <p:nvPicPr>
          <p:cNvPr id="810"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811" name="PlaceHolder 3"/>
          <p:cNvSpPr>
            <a:spLocks noGrp="1"/>
          </p:cNvSpPr>
          <p:nvPr>
            <p:ph type="ftr" idx="130"/>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1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Testing MSE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The MSE that is computed using previously unseen data, which have </a:t>
            </a:r>
            <a:r>
              <a:rPr b="1" lang="en-US" sz="2100" strike="noStrike" u="none">
                <a:solidFill>
                  <a:schemeClr val="dk1"/>
                </a:solidFill>
                <a:effectLst/>
                <a:uFillTx/>
                <a:latin typeface="Calibri"/>
              </a:rPr>
              <a:t>NOT </a:t>
            </a:r>
            <a:r>
              <a:rPr b="0" lang="en-US" sz="2100" strike="noStrike" u="none">
                <a:solidFill>
                  <a:schemeClr val="dk1"/>
                </a:solidFill>
                <a:effectLst/>
                <a:uFillTx/>
                <a:latin typeface="Calibri"/>
              </a:rPr>
              <a:t>been used to train the statical learning model is referred to as "</a:t>
            </a:r>
            <a:r>
              <a:rPr b="1" i="1" lang="en-US" sz="2100" strike="noStrike" u="none">
                <a:solidFill>
                  <a:srgbClr val="0246f2"/>
                </a:solidFill>
                <a:effectLst/>
                <a:uFillTx/>
                <a:latin typeface="Calibri"/>
              </a:rPr>
              <a:t>testing MSE.</a:t>
            </a:r>
            <a:r>
              <a:rPr b="0" lang="en-US" sz="2100" strike="noStrike" u="none">
                <a:solidFill>
                  <a:schemeClr val="dk1"/>
                </a:solidFill>
                <a:effectLst/>
                <a:uFillTx/>
                <a:latin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The testing MSE is based on "</a:t>
            </a:r>
            <a:r>
              <a:rPr b="1" i="1" lang="en-US" sz="2100" strike="noStrike" u="none">
                <a:solidFill>
                  <a:srgbClr val="0246f2"/>
                </a:solidFill>
                <a:effectLst/>
                <a:uFillTx/>
                <a:latin typeface="Calibri"/>
              </a:rPr>
              <a:t>test data</a:t>
            </a:r>
            <a:r>
              <a:rPr b="0" i="1" lang="en-US" sz="2100" strike="noStrike" u="none">
                <a:solidFill>
                  <a:schemeClr val="dk1"/>
                </a:solidFill>
                <a:effectLst/>
                <a:uFillTx/>
                <a:latin typeface="Calibri"/>
              </a:rPr>
              <a:t>" </a:t>
            </a:r>
            <a:r>
              <a:rPr b="0" lang="en-US" sz="2100" strike="noStrike" u="none">
                <a:solidFill>
                  <a:schemeClr val="dk1"/>
                </a:solidFill>
                <a:effectLst/>
                <a:uFillTx/>
                <a:latin typeface="Calibri"/>
              </a:rPr>
              <a:t>— a separate dataset with the same predictors and response structure, but different values (or simply observations that have not been used in the modeling phase).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When attempting to find the best model among a series of different ones, we want to choose the method that gives the lowest </a:t>
            </a:r>
            <a:r>
              <a:rPr b="1" i="1" lang="en-US" sz="2100" strike="noStrike" u="none">
                <a:solidFill>
                  <a:schemeClr val="dk1"/>
                </a:solidFill>
                <a:effectLst/>
                <a:uFillTx/>
                <a:latin typeface="Calibri"/>
                <a:ea typeface="Calibri"/>
              </a:rPr>
              <a:t>test MSE</a:t>
            </a:r>
            <a:r>
              <a:rPr b="0" i="1" lang="en-US" sz="2100" strike="noStrike" u="none">
                <a:solidFill>
                  <a:schemeClr val="dk1"/>
                </a:solidFill>
                <a:effectLst/>
                <a:uFillTx/>
                <a:latin typeface="Calibri"/>
                <a:ea typeface="Calibri"/>
              </a:rPr>
              <a:t>,</a:t>
            </a:r>
            <a:r>
              <a:rPr b="0" lang="en-US" sz="2100" strike="noStrike" u="none">
                <a:solidFill>
                  <a:schemeClr val="dk1"/>
                </a:solidFill>
                <a:effectLst/>
                <a:uFillTx/>
                <a:latin typeface="Calibri"/>
                <a:ea typeface="Calibri"/>
              </a:rPr>
              <a:t> as opposed to the lowest training MSE.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We are interested in the accuracy of the predictions that we obtain when we apply our method to previously unseen </a:t>
            </a:r>
            <a:r>
              <a:rPr b="1" i="1" lang="en-US" sz="2100" strike="noStrike" u="none">
                <a:solidFill>
                  <a:srgbClr val="0246f2"/>
                </a:solidFill>
                <a:effectLst/>
                <a:uFillTx/>
                <a:latin typeface="Calibri"/>
                <a:ea typeface="Calibri"/>
              </a:rPr>
              <a:t>test data</a:t>
            </a:r>
            <a:r>
              <a:rPr b="1" i="1" lang="en-US" sz="2100" strike="noStrike" u="none">
                <a:solidFill>
                  <a:schemeClr val="dk1"/>
                </a:solidFill>
                <a:effectLst/>
                <a:uFillTx/>
                <a:latin typeface="Calibri"/>
                <a:ea typeface="Calibri"/>
              </a:rPr>
              <a:t>.</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p:txBody>
      </p:sp>
      <p:pic>
        <p:nvPicPr>
          <p:cNvPr id="814"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815" name="PlaceHolder 3"/>
          <p:cNvSpPr>
            <a:spLocks noGrp="1"/>
          </p:cNvSpPr>
          <p:nvPr>
            <p:ph type="ftr" idx="131"/>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17"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Testing MSE</a:t>
            </a:r>
            <a:endParaRPr b="0" lang="en-US" sz="2100" strike="noStrike" u="none">
              <a:solidFill>
                <a:srgbClr val="000000"/>
              </a:solidFill>
              <a:effectLst/>
              <a:uFillTx/>
              <a:latin typeface="Arial"/>
            </a:endParaRPr>
          </a:p>
        </p:txBody>
      </p:sp>
      <p:pic>
        <p:nvPicPr>
          <p:cNvPr id="818"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819" name="Picture 7" descr=""/>
          <p:cNvPicPr/>
          <p:nvPr/>
        </p:nvPicPr>
        <p:blipFill>
          <a:blip r:embed="rId2"/>
          <a:stretch/>
        </p:blipFill>
        <p:spPr>
          <a:xfrm>
            <a:off x="1283760" y="5706720"/>
            <a:ext cx="2787480" cy="622800"/>
          </a:xfrm>
          <a:prstGeom prst="rect">
            <a:avLst/>
          </a:prstGeom>
          <a:noFill/>
          <a:ln w="0">
            <a:noFill/>
          </a:ln>
        </p:spPr>
      </p:pic>
      <p:pic>
        <p:nvPicPr>
          <p:cNvPr id="820" name="Picture 6" descr=""/>
          <p:cNvPicPr/>
          <p:nvPr/>
        </p:nvPicPr>
        <p:blipFill>
          <a:blip r:embed="rId3"/>
          <a:stretch/>
        </p:blipFill>
        <p:spPr>
          <a:xfrm>
            <a:off x="3471840" y="2023200"/>
            <a:ext cx="4612680" cy="374760"/>
          </a:xfrm>
          <a:prstGeom prst="rect">
            <a:avLst/>
          </a:prstGeom>
          <a:noFill/>
          <a:ln w="0">
            <a:noFill/>
          </a:ln>
        </p:spPr>
      </p:pic>
      <p:sp>
        <p:nvSpPr>
          <p:cNvPr id="821" name="TextBox 10"/>
          <p:cNvSpPr/>
          <p:nvPr/>
        </p:nvSpPr>
        <p:spPr>
          <a:xfrm>
            <a:off x="5052600" y="1654920"/>
            <a:ext cx="14508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rPr>
              <a:t>Training Data</a:t>
            </a:r>
            <a:endParaRPr b="0" lang="en-US" sz="1800" strike="noStrike" u="none">
              <a:solidFill>
                <a:srgbClr val="000000"/>
              </a:solidFill>
              <a:effectLst/>
              <a:uFillTx/>
              <a:latin typeface="Arial"/>
            </a:endParaRPr>
          </a:p>
        </p:txBody>
      </p:sp>
      <p:pic>
        <p:nvPicPr>
          <p:cNvPr id="822" name="Picture 12" descr=""/>
          <p:cNvPicPr/>
          <p:nvPr/>
        </p:nvPicPr>
        <p:blipFill>
          <a:blip r:embed="rId4"/>
          <a:stretch/>
        </p:blipFill>
        <p:spPr>
          <a:xfrm>
            <a:off x="5483880" y="2998440"/>
            <a:ext cx="579240" cy="583200"/>
          </a:xfrm>
          <a:prstGeom prst="rect">
            <a:avLst/>
          </a:prstGeom>
          <a:noFill/>
          <a:ln w="0">
            <a:noFill/>
          </a:ln>
        </p:spPr>
      </p:pic>
      <p:sp>
        <p:nvSpPr>
          <p:cNvPr id="823" name="TextBox 16"/>
          <p:cNvSpPr/>
          <p:nvPr/>
        </p:nvSpPr>
        <p:spPr>
          <a:xfrm>
            <a:off x="5350320" y="2634480"/>
            <a:ext cx="85032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ea typeface="Calibri"/>
              </a:rPr>
              <a:t>Model</a:t>
            </a:r>
            <a:endParaRPr b="0" lang="en-US" sz="1800" strike="noStrike" u="none">
              <a:solidFill>
                <a:srgbClr val="000000"/>
              </a:solidFill>
              <a:effectLst/>
              <a:uFillTx/>
              <a:latin typeface="Arial"/>
            </a:endParaRPr>
          </a:p>
        </p:txBody>
      </p:sp>
      <p:sp>
        <p:nvSpPr>
          <p:cNvPr id="824" name="TextBox 18"/>
          <p:cNvSpPr/>
          <p:nvPr/>
        </p:nvSpPr>
        <p:spPr>
          <a:xfrm>
            <a:off x="5127120" y="3813840"/>
            <a:ext cx="12970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ea typeface="Calibri"/>
              </a:rPr>
              <a:t>Predictions</a:t>
            </a:r>
            <a:endParaRPr b="0" lang="en-US" sz="1800" strike="noStrike" u="none">
              <a:solidFill>
                <a:srgbClr val="000000"/>
              </a:solidFill>
              <a:effectLst/>
              <a:uFillTx/>
              <a:latin typeface="Arial"/>
            </a:endParaRPr>
          </a:p>
        </p:txBody>
      </p:sp>
      <p:cxnSp>
        <p:nvCxnSpPr>
          <p:cNvPr id="825" name="Straight Arrow Connector 23"/>
          <p:cNvCxnSpPr/>
          <p:nvPr/>
        </p:nvCxnSpPr>
        <p:spPr>
          <a:xfrm flipH="1">
            <a:off x="3847320" y="4698720"/>
            <a:ext cx="1190160" cy="451080"/>
          </a:xfrm>
          <a:prstGeom prst="straightConnector1">
            <a:avLst/>
          </a:prstGeom>
          <a:ln w="28575">
            <a:solidFill>
              <a:srgbClr val="00b050"/>
            </a:solidFill>
            <a:round/>
            <a:tailEnd len="med" type="triangle" w="med"/>
          </a:ln>
        </p:spPr>
      </p:cxnSp>
      <p:cxnSp>
        <p:nvCxnSpPr>
          <p:cNvPr id="826" name="Straight Arrow Connector 27"/>
          <p:cNvCxnSpPr/>
          <p:nvPr/>
        </p:nvCxnSpPr>
        <p:spPr>
          <a:xfrm>
            <a:off x="6132240" y="4699440"/>
            <a:ext cx="1234800" cy="444240"/>
          </a:xfrm>
          <a:prstGeom prst="straightConnector1">
            <a:avLst/>
          </a:prstGeom>
          <a:ln w="28575">
            <a:solidFill>
              <a:srgbClr val="ff0000"/>
            </a:solidFill>
            <a:round/>
            <a:tailEnd len="med" type="triangle" w="med"/>
          </a:ln>
        </p:spPr>
      </p:cxnSp>
      <p:sp>
        <p:nvSpPr>
          <p:cNvPr id="827" name="Rectangle 26"/>
          <p:cNvSpPr/>
          <p:nvPr/>
        </p:nvSpPr>
        <p:spPr>
          <a:xfrm>
            <a:off x="1282680" y="5644800"/>
            <a:ext cx="2835000" cy="770760"/>
          </a:xfrm>
          <a:prstGeom prst="rect">
            <a:avLst/>
          </a:prstGeom>
          <a:noFill/>
          <a:ln w="28575">
            <a:solidFill>
              <a:srgbClr val="1d9a7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828" name="TextBox 30"/>
          <p:cNvSpPr/>
          <p:nvPr/>
        </p:nvSpPr>
        <p:spPr>
          <a:xfrm>
            <a:off x="1375920" y="646812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accent1"/>
                </a:solidFill>
                <a:effectLst/>
                <a:uFillTx/>
                <a:latin typeface="Calibri"/>
                <a:ea typeface="Calibri"/>
              </a:rPr>
              <a:t>Low error, good model!</a:t>
            </a:r>
            <a:endParaRPr b="0" lang="en-US" sz="1800" strike="noStrike" u="none">
              <a:solidFill>
                <a:srgbClr val="000000"/>
              </a:solidFill>
              <a:effectLst/>
              <a:uFillTx/>
              <a:latin typeface="Arial"/>
            </a:endParaRPr>
          </a:p>
        </p:txBody>
      </p:sp>
      <p:pic>
        <p:nvPicPr>
          <p:cNvPr id="829" name="Picture 7" descr=""/>
          <p:cNvPicPr/>
          <p:nvPr/>
        </p:nvPicPr>
        <p:blipFill>
          <a:blip r:embed="rId5"/>
          <a:stretch/>
        </p:blipFill>
        <p:spPr>
          <a:xfrm>
            <a:off x="7402680" y="5775840"/>
            <a:ext cx="2787480" cy="622800"/>
          </a:xfrm>
          <a:prstGeom prst="rect">
            <a:avLst/>
          </a:prstGeom>
          <a:noFill/>
          <a:ln w="0">
            <a:noFill/>
          </a:ln>
        </p:spPr>
      </p:pic>
      <p:sp>
        <p:nvSpPr>
          <p:cNvPr id="830" name="Rectangle 32"/>
          <p:cNvSpPr/>
          <p:nvPr/>
        </p:nvSpPr>
        <p:spPr>
          <a:xfrm>
            <a:off x="7401600" y="5713920"/>
            <a:ext cx="2835000" cy="7707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
        <p:nvSpPr>
          <p:cNvPr id="831" name="TextBox 33"/>
          <p:cNvSpPr/>
          <p:nvPr/>
        </p:nvSpPr>
        <p:spPr>
          <a:xfrm>
            <a:off x="7494840" y="6537240"/>
            <a:ext cx="27424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rgbClr val="ff0000"/>
                </a:solidFill>
                <a:effectLst/>
                <a:uFillTx/>
                <a:latin typeface="Calibri"/>
                <a:ea typeface="Calibri"/>
              </a:rPr>
              <a:t>High error, bad model!</a:t>
            </a:r>
            <a:endParaRPr b="0" lang="en-US" sz="1800" strike="noStrike" u="none">
              <a:solidFill>
                <a:srgbClr val="000000"/>
              </a:solidFill>
              <a:effectLst/>
              <a:uFillTx/>
              <a:latin typeface="Arial"/>
            </a:endParaRPr>
          </a:p>
        </p:txBody>
      </p:sp>
      <p:pic>
        <p:nvPicPr>
          <p:cNvPr id="832" name="Picture 7" descr=""/>
          <p:cNvPicPr/>
          <p:nvPr/>
        </p:nvPicPr>
        <p:blipFill>
          <a:blip r:embed="rId6"/>
          <a:stretch/>
        </p:blipFill>
        <p:spPr>
          <a:xfrm>
            <a:off x="9850680" y="2043720"/>
            <a:ext cx="1299240" cy="356760"/>
          </a:xfrm>
          <a:prstGeom prst="rect">
            <a:avLst/>
          </a:prstGeom>
          <a:noFill/>
          <a:ln w="0">
            <a:noFill/>
          </a:ln>
        </p:spPr>
      </p:pic>
      <p:sp>
        <p:nvSpPr>
          <p:cNvPr id="833" name="TextBox 22"/>
          <p:cNvSpPr/>
          <p:nvPr/>
        </p:nvSpPr>
        <p:spPr>
          <a:xfrm>
            <a:off x="9855360" y="1712880"/>
            <a:ext cx="14508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a:rPr>
              <a:t>Testing Data</a:t>
            </a:r>
            <a:endParaRPr b="0" lang="en-US" sz="1800" strike="noStrike" u="none">
              <a:solidFill>
                <a:srgbClr val="000000"/>
              </a:solidFill>
              <a:effectLst/>
              <a:uFillTx/>
              <a:latin typeface="Arial"/>
            </a:endParaRPr>
          </a:p>
        </p:txBody>
      </p:sp>
      <p:pic>
        <p:nvPicPr>
          <p:cNvPr id="834" name="Picture 9" descr=""/>
          <p:cNvPicPr/>
          <p:nvPr/>
        </p:nvPicPr>
        <p:blipFill>
          <a:blip r:embed="rId7"/>
          <a:stretch/>
        </p:blipFill>
        <p:spPr>
          <a:xfrm>
            <a:off x="4493520" y="4089240"/>
            <a:ext cx="2569320" cy="595440"/>
          </a:xfrm>
          <a:prstGeom prst="rect">
            <a:avLst/>
          </a:prstGeom>
          <a:noFill/>
          <a:ln w="0">
            <a:noFill/>
          </a:ln>
        </p:spPr>
      </p:pic>
      <p:pic>
        <p:nvPicPr>
          <p:cNvPr id="835" name="Picture 13" descr=""/>
          <p:cNvPicPr/>
          <p:nvPr/>
        </p:nvPicPr>
        <p:blipFill>
          <a:blip r:embed="rId8"/>
          <a:stretch/>
        </p:blipFill>
        <p:spPr>
          <a:xfrm>
            <a:off x="3241080" y="5190120"/>
            <a:ext cx="1137240" cy="414360"/>
          </a:xfrm>
          <a:prstGeom prst="rect">
            <a:avLst/>
          </a:prstGeom>
          <a:noFill/>
          <a:ln w="0">
            <a:noFill/>
          </a:ln>
        </p:spPr>
      </p:pic>
      <p:pic>
        <p:nvPicPr>
          <p:cNvPr id="836" name="Picture 14" descr=""/>
          <p:cNvPicPr/>
          <p:nvPr/>
        </p:nvPicPr>
        <p:blipFill>
          <a:blip r:embed="rId9"/>
          <a:stretch/>
        </p:blipFill>
        <p:spPr>
          <a:xfrm>
            <a:off x="6993360" y="5192280"/>
            <a:ext cx="999000" cy="513360"/>
          </a:xfrm>
          <a:prstGeom prst="rect">
            <a:avLst/>
          </a:prstGeom>
          <a:noFill/>
          <a:ln w="0">
            <a:noFill/>
          </a:ln>
        </p:spPr>
      </p:pic>
      <p:sp>
        <p:nvSpPr>
          <p:cNvPr id="837" name="Rectangle 28"/>
          <p:cNvSpPr/>
          <p:nvPr/>
        </p:nvSpPr>
        <p:spPr>
          <a:xfrm>
            <a:off x="9733680" y="1765440"/>
            <a:ext cx="1553400" cy="770760"/>
          </a:xfrm>
          <a:prstGeom prst="rect">
            <a:avLst/>
          </a:prstGeom>
          <a:noFill/>
          <a:ln w="28575">
            <a:solidFill>
              <a:srgbClr val="0246f2"/>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cxnSp>
        <p:nvCxnSpPr>
          <p:cNvPr id="838" name="Straight Arrow Connector 15"/>
          <p:cNvCxnSpPr/>
          <p:nvPr/>
        </p:nvCxnSpPr>
        <p:spPr>
          <a:xfrm flipH="1">
            <a:off x="8775360" y="2163600"/>
            <a:ext cx="951120" cy="12240"/>
          </a:xfrm>
          <a:prstGeom prst="straightConnector1">
            <a:avLst/>
          </a:prstGeom>
          <a:ln w="0">
            <a:solidFill>
              <a:srgbClr val="0246f2"/>
            </a:solidFill>
          </a:ln>
        </p:spPr>
      </p:cxnSp>
      <p:cxnSp>
        <p:nvCxnSpPr>
          <p:cNvPr id="839" name="Straight Arrow Connector 29"/>
          <p:cNvCxnSpPr/>
          <p:nvPr/>
        </p:nvCxnSpPr>
        <p:spPr>
          <a:xfrm>
            <a:off x="8779680" y="2178720"/>
            <a:ext cx="2880" cy="1930680"/>
          </a:xfrm>
          <a:prstGeom prst="straightConnector1">
            <a:avLst/>
          </a:prstGeom>
          <a:ln w="0">
            <a:solidFill>
              <a:srgbClr val="0246f2"/>
            </a:solidFill>
          </a:ln>
        </p:spPr>
      </p:cxnSp>
      <p:cxnSp>
        <p:nvCxnSpPr>
          <p:cNvPr id="840" name="Straight Arrow Connector 34"/>
          <p:cNvCxnSpPr/>
          <p:nvPr/>
        </p:nvCxnSpPr>
        <p:spPr>
          <a:xfrm flipH="1">
            <a:off x="6770160" y="4102920"/>
            <a:ext cx="2009520" cy="12240"/>
          </a:xfrm>
          <a:prstGeom prst="straightConnector1">
            <a:avLst/>
          </a:prstGeom>
          <a:ln w="0">
            <a:solidFill>
              <a:srgbClr val="0246f2"/>
            </a:solidFill>
          </a:ln>
        </p:spPr>
      </p:cxnSp>
      <p:cxnSp>
        <p:nvCxnSpPr>
          <p:cNvPr id="841" name="Straight Arrow Connector 17"/>
          <p:cNvCxnSpPr/>
          <p:nvPr/>
        </p:nvCxnSpPr>
        <p:spPr>
          <a:xfrm>
            <a:off x="6768000" y="4112640"/>
            <a:ext cx="5400" cy="191520"/>
          </a:xfrm>
          <a:prstGeom prst="straightConnector1">
            <a:avLst/>
          </a:prstGeom>
          <a:ln w="0">
            <a:solidFill>
              <a:srgbClr val="0246f2"/>
            </a:solidFill>
            <a:tailEnd len="med" type="triangle" w="med"/>
          </a:ln>
        </p:spPr>
      </p:cxn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51"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What is a "Model" (</a:t>
            </a:r>
            <a:r>
              <a:rPr b="0" lang="en-US" sz="2100" strike="noStrike" u="none">
                <a:solidFill>
                  <a:srgbClr val="ff0000"/>
                </a:solidFill>
                <a:effectLst/>
                <a:uFillTx/>
                <a:latin typeface="Calibri"/>
              </a:rPr>
              <a:t>in the Context of DS/ML</a:t>
            </a:r>
            <a:r>
              <a:rPr b="1" lang="en-US" sz="2100" strike="noStrike" u="none">
                <a:solidFill>
                  <a:schemeClr val="dk1"/>
                </a:solidFill>
                <a:effectLst/>
                <a:uFillTx/>
                <a:latin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We've learned that we are interested in the models; precisely, conceptual ones. Now, we want to take it a level deeper and specifically focus on </a:t>
            </a:r>
            <a:r>
              <a:rPr b="1" i="1" lang="en-US" sz="2100" strike="noStrike" u="none">
                <a:solidFill>
                  <a:srgbClr val="0246f2"/>
                </a:solidFill>
                <a:effectLst/>
                <a:uFillTx/>
                <a:latin typeface="Calibri"/>
                <a:ea typeface="Calibri"/>
              </a:rPr>
              <a:t>statistical models</a:t>
            </a:r>
            <a:r>
              <a:rPr b="0" i="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which are mathematical representation of data, or more rigorously relationships between random and non-random variables. The key difference between traditional mathematical models is that statistical models are flexible, and over time with better data can incorporate new trends and adjust.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Specifically, a "statistical model is a mathematical model that reflects a set of </a:t>
            </a:r>
            <a:r>
              <a:rPr b="1" lang="en-US" sz="2100" strike="noStrike" u="none">
                <a:solidFill>
                  <a:schemeClr val="dk1"/>
                </a:solidFill>
                <a:effectLst/>
                <a:uFillTx/>
                <a:latin typeface="Calibri"/>
                <a:ea typeface="Calibri"/>
              </a:rPr>
              <a:t>statistical assumptions</a:t>
            </a:r>
            <a:r>
              <a:rPr b="0" lang="en-US" sz="2100" strike="noStrike" u="none">
                <a:solidFill>
                  <a:schemeClr val="dk1"/>
                </a:solidFill>
                <a:effectLst/>
                <a:uFillTx/>
                <a:latin typeface="Calibri"/>
                <a:ea typeface="Calibri"/>
              </a:rPr>
              <a:t> with regards to the process governing the generation of sample data from a larger population. The statistical model is thus an idealized form of the true data-generating mechanism." Hence, statistical models can be seen as a "</a:t>
            </a:r>
            <a:r>
              <a:rPr b="0" i="1" lang="en-US" sz="2100" strike="noStrike" u="none">
                <a:solidFill>
                  <a:schemeClr val="dk1"/>
                </a:solidFill>
                <a:effectLst/>
                <a:uFillTx/>
                <a:latin typeface="Calibri"/>
                <a:ea typeface="Calibri"/>
              </a:rPr>
              <a:t>formal representation of a theory.</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lang="en-US" sz="2100" strike="noStrike" u="none">
                <a:solidFill>
                  <a:srgbClr val="ff0000"/>
                </a:solidFill>
                <a:effectLst/>
                <a:uFillTx/>
                <a:latin typeface="Calibri"/>
                <a:ea typeface="Calibri"/>
              </a:rPr>
              <a:t>A statistical model </a:t>
            </a:r>
            <a:r>
              <a:rPr b="1" lang="en-US" sz="2100" strike="noStrike" u="none">
                <a:solidFill>
                  <a:srgbClr val="0246f2"/>
                </a:solidFill>
                <a:effectLst/>
                <a:uFillTx/>
                <a:latin typeface="Calibri"/>
                <a:ea typeface="Calibri"/>
              </a:rPr>
              <a:t>M </a:t>
            </a:r>
            <a:r>
              <a:rPr b="1" lang="en-US" sz="2100" strike="noStrike" u="none">
                <a:solidFill>
                  <a:srgbClr val="ff0000"/>
                </a:solidFill>
                <a:effectLst/>
                <a:uFillTx/>
                <a:latin typeface="Calibri"/>
                <a:ea typeface="Calibri"/>
              </a:rPr>
              <a:t>is a model of a random process </a:t>
            </a:r>
            <a:r>
              <a:rPr b="1" lang="en-US" sz="2100" strike="noStrike" u="none">
                <a:solidFill>
                  <a:srgbClr val="0246f2"/>
                </a:solidFill>
                <a:effectLst/>
                <a:uFillTx/>
                <a:latin typeface="Calibri"/>
                <a:ea typeface="Calibri"/>
              </a:rPr>
              <a:t>R </a:t>
            </a:r>
            <a:r>
              <a:rPr b="1" lang="en-US" sz="2100" strike="noStrike" u="none">
                <a:solidFill>
                  <a:srgbClr val="ff0000"/>
                </a:solidFill>
                <a:effectLst/>
                <a:uFillTx/>
                <a:latin typeface="Calibri"/>
                <a:ea typeface="Calibri"/>
              </a:rPr>
              <a:t>that could have generated some kind of observable data that we are interested in. The model </a:t>
            </a:r>
            <a:r>
              <a:rPr b="1" lang="en-US" sz="2100" strike="noStrike" u="none">
                <a:solidFill>
                  <a:srgbClr val="0246f2"/>
                </a:solidFill>
                <a:effectLst/>
                <a:uFillTx/>
                <a:latin typeface="Calibri"/>
                <a:ea typeface="Calibri"/>
              </a:rPr>
              <a:t>M </a:t>
            </a:r>
            <a:r>
              <a:rPr b="1" lang="en-US" sz="2100" strike="noStrike" u="none">
                <a:solidFill>
                  <a:srgbClr val="ff0000"/>
                </a:solidFill>
                <a:effectLst/>
                <a:uFillTx/>
                <a:latin typeface="Calibri"/>
                <a:ea typeface="Calibri"/>
              </a:rPr>
              <a:t>is then a formally precise formulation of our assumptions about this random process </a:t>
            </a:r>
            <a:r>
              <a:rPr b="1" lang="en-US" sz="2100" strike="noStrike" u="none">
                <a:solidFill>
                  <a:srgbClr val="0246f2"/>
                </a:solidFill>
                <a:effectLst/>
                <a:uFillTx/>
                <a:latin typeface="Calibri"/>
                <a:ea typeface="Calibri"/>
              </a:rPr>
              <a:t>R</a:t>
            </a:r>
            <a:r>
              <a:rPr b="1" lang="en-US" sz="2100" strike="noStrike" u="none">
                <a:solidFill>
                  <a:srgbClr val="ff0000"/>
                </a:solidFill>
                <a:effectLst/>
                <a:uFillTx/>
                <a:latin typeface="Calibri"/>
                <a:ea typeface="Calibri"/>
              </a:rPr>
              <a:t>.</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p:txBody>
      </p:sp>
      <p:sp>
        <p:nvSpPr>
          <p:cNvPr id="152" name="PlaceHolder 3"/>
          <p:cNvSpPr>
            <a:spLocks noGrp="1"/>
          </p:cNvSpPr>
          <p:nvPr>
            <p:ph type="ftr" idx="74"/>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Statistical model &lt;</a:t>
            </a:r>
            <a:r>
              <a:rPr b="0" lang="en-US" sz="1200" strike="noStrike" u="sng">
                <a:solidFill>
                  <a:schemeClr val="dk1">
                    <a:tint val="75000"/>
                  </a:schemeClr>
                </a:solidFill>
                <a:effectLst/>
                <a:uFillTx/>
                <a:latin typeface="Calibri"/>
                <a:ea typeface="Calibri"/>
                <a:hlinkClick r:id="rId1"/>
              </a:rPr>
              <a:t>https://en.wikipedia.org/wiki/Statistical_model</a:t>
            </a:r>
            <a:r>
              <a:rPr b="0" lang="en-US" sz="1200" strike="noStrike" u="none">
                <a:solidFill>
                  <a:schemeClr val="dk1">
                    <a:tint val="75000"/>
                  </a:schemeClr>
                </a:solidFill>
                <a:effectLst/>
                <a:uFillTx/>
                <a:latin typeface="Calibri"/>
                <a:ea typeface="Calibri"/>
              </a:rPr>
              <a:t>&gt;; &lt;</a:t>
            </a:r>
            <a:r>
              <a:rPr b="0" lang="en-US" sz="1200" strike="noStrike" u="sng">
                <a:solidFill>
                  <a:schemeClr val="dk1">
                    <a:tint val="75000"/>
                  </a:schemeClr>
                </a:solidFill>
                <a:effectLst/>
                <a:uFillTx/>
                <a:latin typeface="Calibri"/>
                <a:ea typeface="Calibri"/>
                <a:hlinkClick r:id="rId2"/>
              </a:rPr>
              <a:t>https://www.analytics-toolkit.com/glossary/statistical-model/</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&lt; </a:t>
            </a:r>
            <a:r>
              <a:rPr b="0" lang="en-US" sz="1200" strike="noStrike" u="sng">
                <a:solidFill>
                  <a:schemeClr val="dk1">
                    <a:tint val="75000"/>
                  </a:schemeClr>
                </a:solidFill>
                <a:effectLst/>
                <a:uFillTx/>
                <a:latin typeface="Calibri"/>
                <a:ea typeface="Calibri"/>
                <a:hlinkClick r:id="rId3"/>
              </a:rPr>
              <a:t>https://michael-franke.github.io/intro-data-analysis/Chap-03-03-models-general.html</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153" name="Picture 9" descr="A picture containing text, device&#10;&#10;Description automatically generated"/>
          <p:cNvPicPr/>
          <p:nvPr/>
        </p:nvPicPr>
        <p:blipFill>
          <a:blip r:embed="rId4"/>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4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Overview of Quality of Fit </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In short, we use "training data" to train the model and learn all the different relationships, so that it can generalize well the underlying patterns.</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We test such truth, by making predictions on the "test data", and calculating the "testing MSE."</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Finally, using this last one ("testing MSE"), as quality of fit metric to discriminate between the multiple models that we might be running, in order to solve a particular problem, we pick the best model.</a:t>
            </a:r>
            <a:endParaRPr b="0" lang="en-US" sz="2100" strike="noStrike" u="none">
              <a:solidFill>
                <a:srgbClr val="000000"/>
              </a:solidFill>
              <a:effectLst/>
              <a:uFillTx/>
              <a:latin typeface="Arial"/>
            </a:endParaRPr>
          </a:p>
        </p:txBody>
      </p:sp>
      <p:pic>
        <p:nvPicPr>
          <p:cNvPr id="844"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45" name="Picture 10" descr="Diagram&#10;&#10;Description automatically generated"/>
          <p:cNvPicPr/>
          <p:nvPr/>
        </p:nvPicPr>
        <p:blipFill>
          <a:blip r:embed="rId1"/>
          <a:stretch/>
        </p:blipFill>
        <p:spPr>
          <a:xfrm>
            <a:off x="2036520" y="1510920"/>
            <a:ext cx="8132040" cy="5331600"/>
          </a:xfrm>
          <a:prstGeom prst="rect">
            <a:avLst/>
          </a:prstGeom>
          <a:noFill/>
          <a:ln w="0">
            <a:noFill/>
          </a:ln>
        </p:spPr>
      </p:pic>
      <p:sp>
        <p:nvSpPr>
          <p:cNvPr id="84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47" name="PlaceHolder 2"/>
          <p:cNvSpPr>
            <a:spLocks noGrp="1"/>
          </p:cNvSpPr>
          <p:nvPr>
            <p:ph/>
          </p:nvPr>
        </p:nvSpPr>
        <p:spPr>
          <a:xfrm>
            <a:off x="734400" y="168948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Overview of Quality of Fit </a:t>
            </a:r>
            <a:endParaRPr b="0" lang="en-US" sz="2100" strike="noStrike" u="none">
              <a:solidFill>
                <a:srgbClr val="000000"/>
              </a:solidFill>
              <a:effectLst/>
              <a:uFillTx/>
              <a:latin typeface="Arial"/>
            </a:endParaRPr>
          </a:p>
        </p:txBody>
      </p:sp>
      <p:pic>
        <p:nvPicPr>
          <p:cNvPr id="848"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50" name="PlaceHolder 2"/>
          <p:cNvSpPr>
            <a:spLocks noGrp="1"/>
          </p:cNvSpPr>
          <p:nvPr>
            <p:ph/>
          </p:nvPr>
        </p:nvSpPr>
        <p:spPr>
          <a:xfrm>
            <a:off x="734400" y="168948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Overview of Quality of Fit </a:t>
            </a:r>
            <a:endParaRPr b="0" lang="en-US" sz="2100" strike="noStrike" u="none">
              <a:solidFill>
                <a:srgbClr val="000000"/>
              </a:solidFill>
              <a:effectLst/>
              <a:uFillTx/>
              <a:latin typeface="Arial"/>
            </a:endParaRPr>
          </a:p>
        </p:txBody>
      </p:sp>
      <p:pic>
        <p:nvPicPr>
          <p:cNvPr id="851"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852" name="Picture 5" descr="Diagram&#10;&#10;Description automatically generated"/>
          <p:cNvPicPr/>
          <p:nvPr/>
        </p:nvPicPr>
        <p:blipFill>
          <a:blip r:embed="rId2"/>
          <a:stretch/>
        </p:blipFill>
        <p:spPr>
          <a:xfrm>
            <a:off x="214920" y="2483280"/>
            <a:ext cx="11761560" cy="3264840"/>
          </a:xfrm>
          <a:prstGeom prst="rect">
            <a:avLst/>
          </a:prstGeom>
          <a:noFill/>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5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lnSpcReduction="9999"/>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What happens, if there is no testing data available? Should one settle for the training MSE?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No, the training MSE is severely limited—</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1" lang="en-US" sz="2100" strike="noStrike" u="none">
                <a:solidFill>
                  <a:schemeClr val="dk1"/>
                </a:solidFill>
                <a:effectLst/>
                <a:uFillTx/>
                <a:latin typeface="Calibri"/>
                <a:ea typeface="Calibri"/>
              </a:rPr>
              <a:t>"</a:t>
            </a:r>
            <a:r>
              <a:rPr b="0" i="1" lang="en-US" sz="2100" strike="noStrike" u="none">
                <a:solidFill>
                  <a:srgbClr val="0246f2"/>
                </a:solidFill>
                <a:effectLst/>
                <a:uFillTx/>
                <a:latin typeface="Calibri"/>
                <a:ea typeface="Calibri"/>
              </a:rPr>
              <a:t>There is no guarantee that the method with the lowest training MSE will also have the lowest test MSE.</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i="1" lang="en-US" sz="2100" strike="noStrike" u="none">
                <a:solidFill>
                  <a:srgbClr val="000000"/>
                </a:solidFill>
                <a:effectLst/>
                <a:uFillTx/>
                <a:latin typeface="Calibri"/>
                <a:ea typeface="Calibri"/>
              </a:rPr>
              <a:t>"</a:t>
            </a:r>
            <a:r>
              <a:rPr b="0" i="1" lang="en-US" sz="2100" strike="noStrike" u="none">
                <a:solidFill>
                  <a:srgbClr val="0246f2"/>
                </a:solidFill>
                <a:effectLst/>
                <a:uFillTx/>
                <a:latin typeface="Calibri"/>
                <a:ea typeface="Calibri"/>
              </a:rPr>
              <a:t>As the flexibility of a model increases, the training MSE decreases monotonically!</a:t>
            </a:r>
            <a:r>
              <a:rPr b="0" i="1" lang="en-US" sz="2100" strike="noStrike" u="none">
                <a:solidFill>
                  <a:srgbClr val="000000"/>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This means, that as we're increasing the flexibility (a.k.a. complexity) of our model, the training MSE, will continuously decrease with each increase in model complexity. </a:t>
            </a:r>
            <a:r>
              <a:rPr b="0" i="1" lang="en-US" sz="2100" strike="noStrike" u="none">
                <a:solidFill>
                  <a:schemeClr val="dk1"/>
                </a:solidFill>
                <a:effectLst/>
                <a:uFillTx/>
                <a:latin typeface="Calibri"/>
                <a:ea typeface="Calibri"/>
              </a:rPr>
              <a:t>But how is this limiting?</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855"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856" name="PlaceHolder 3"/>
          <p:cNvSpPr>
            <a:spLocks noGrp="1"/>
          </p:cNvSpPr>
          <p:nvPr>
            <p:ph type="ftr" idx="132"/>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5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859"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860" name="Picture 7" descr="Chart&#10;&#10;Description automatically generated"/>
          <p:cNvPicPr/>
          <p:nvPr/>
        </p:nvPicPr>
        <p:blipFill>
          <a:blip r:embed="rId2"/>
          <a:stretch/>
        </p:blipFill>
        <p:spPr>
          <a:xfrm>
            <a:off x="447840" y="2556000"/>
            <a:ext cx="11290680" cy="3324600"/>
          </a:xfrm>
          <a:prstGeom prst="rect">
            <a:avLst/>
          </a:prstGeom>
          <a:noFill/>
          <a:ln w="0">
            <a:noFill/>
          </a:ln>
        </p:spPr>
      </p:pic>
      <p:sp>
        <p:nvSpPr>
          <p:cNvPr id="861" name="TextBox 10"/>
          <p:cNvSpPr/>
          <p:nvPr/>
        </p:nvSpPr>
        <p:spPr>
          <a:xfrm>
            <a:off x="218880" y="6347160"/>
            <a:ext cx="45864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Adopted from </a:t>
            </a:r>
            <a:r>
              <a:rPr b="0" i="1" lang="en-US" sz="1800" strike="noStrike" u="sng">
                <a:solidFill>
                  <a:schemeClr val="lt1">
                    <a:lumMod val="50000"/>
                  </a:schemeClr>
                </a:solidFill>
                <a:effectLst/>
                <a:uFillTx/>
                <a:latin typeface="Calibri"/>
                <a:hlinkClick r:id="rId3"/>
              </a:rPr>
              <a:t>An Intro to Statistical Learning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6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864" name="Picture 5" descr="Timeline&#10;&#10;Description automatically generated"/>
          <p:cNvPicPr/>
          <p:nvPr/>
        </p:nvPicPr>
        <p:blipFill>
          <a:blip r:embed="rId1"/>
          <a:stretch/>
        </p:blipFill>
        <p:spPr>
          <a:xfrm>
            <a:off x="9381960" y="369000"/>
            <a:ext cx="2421360" cy="2286000"/>
          </a:xfrm>
          <a:prstGeom prst="rect">
            <a:avLst/>
          </a:prstGeom>
          <a:noFill/>
          <a:ln w="0">
            <a:noFill/>
          </a:ln>
        </p:spPr>
      </p:pic>
      <p:pic>
        <p:nvPicPr>
          <p:cNvPr id="865" name="Picture 7" descr="Chart, line chart, scatter chart&#10;&#10;Description automatically generated"/>
          <p:cNvPicPr/>
          <p:nvPr/>
        </p:nvPicPr>
        <p:blipFill>
          <a:blip r:embed="rId2"/>
          <a:stretch/>
        </p:blipFill>
        <p:spPr>
          <a:xfrm>
            <a:off x="180000" y="2883600"/>
            <a:ext cx="11692440" cy="2517120"/>
          </a:xfrm>
          <a:prstGeom prst="rect">
            <a:avLst/>
          </a:prstGeom>
          <a:noFill/>
          <a:ln w="0">
            <a:noFill/>
          </a:ln>
        </p:spPr>
      </p:pic>
      <p:sp>
        <p:nvSpPr>
          <p:cNvPr id="866" name="TextBox 10"/>
          <p:cNvSpPr/>
          <p:nvPr/>
        </p:nvSpPr>
        <p:spPr>
          <a:xfrm>
            <a:off x="218880" y="6347160"/>
            <a:ext cx="45864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Adopted from </a:t>
            </a:r>
            <a:r>
              <a:rPr b="0" i="1" lang="en-US" sz="1800" strike="noStrike" u="sng">
                <a:solidFill>
                  <a:schemeClr val="lt1">
                    <a:lumMod val="50000"/>
                  </a:schemeClr>
                </a:solidFill>
                <a:effectLst/>
                <a:uFillTx/>
                <a:latin typeface="Calibri"/>
                <a:hlinkClick r:id="rId3"/>
              </a:rPr>
              <a:t>An Intro to Statistical Learning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6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i="1" lang="en-US" sz="2100" strike="noStrike" u="none">
                <a:solidFill>
                  <a:srgbClr val="000000"/>
                </a:solidFill>
                <a:effectLst/>
                <a:uFillTx/>
                <a:latin typeface="Calibri"/>
              </a:rPr>
              <a:t>"</a:t>
            </a:r>
            <a:r>
              <a:rPr b="1" i="1" lang="en-US" sz="2100" strike="noStrike" u="none">
                <a:solidFill>
                  <a:srgbClr val="0246f2"/>
                </a:solidFill>
                <a:effectLst/>
                <a:uFillTx/>
                <a:latin typeface="Calibri"/>
              </a:rPr>
              <a:t>As the flexibility of a model increases, the training MSE decreases monotonically!</a:t>
            </a:r>
            <a:r>
              <a:rPr b="0" i="1" lang="en-US" sz="2100" strike="noStrike" u="none">
                <a:solidFill>
                  <a:srgbClr val="000000"/>
                </a:solidFill>
                <a:effectLst/>
                <a:uFillTx/>
                <a:latin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869"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870" name="Picture 10" descr="Chart&#10;&#10;Description automatically generated"/>
          <p:cNvPicPr/>
          <p:nvPr/>
        </p:nvPicPr>
        <p:blipFill>
          <a:blip r:embed="rId2"/>
          <a:stretch/>
        </p:blipFill>
        <p:spPr>
          <a:xfrm>
            <a:off x="1122120" y="2673000"/>
            <a:ext cx="9946800" cy="3672360"/>
          </a:xfrm>
          <a:prstGeom prst="rect">
            <a:avLst/>
          </a:prstGeom>
          <a:noFill/>
          <a:ln w="0">
            <a:noFill/>
          </a:ln>
        </p:spPr>
      </p:pic>
      <p:sp>
        <p:nvSpPr>
          <p:cNvPr id="871" name="TextBox 11"/>
          <p:cNvSpPr/>
          <p:nvPr/>
        </p:nvSpPr>
        <p:spPr>
          <a:xfrm>
            <a:off x="218880" y="6347160"/>
            <a:ext cx="45864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Adopted from </a:t>
            </a:r>
            <a:r>
              <a:rPr b="0" i="1" lang="en-US" sz="1800" strike="noStrike" u="sng">
                <a:solidFill>
                  <a:schemeClr val="lt1">
                    <a:lumMod val="50000"/>
                  </a:schemeClr>
                </a:solidFill>
                <a:effectLst/>
                <a:uFillTx/>
                <a:latin typeface="Calibri"/>
                <a:hlinkClick r:id="rId3"/>
              </a:rPr>
              <a:t>An Intro to Statistical Learning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7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algn="ctr" defTabSz="914400">
              <a:lnSpc>
                <a:spcPct val="100000"/>
              </a:lnSpc>
              <a:buNone/>
              <a:tabLst>
                <a:tab algn="l" pos="0"/>
              </a:tabLst>
            </a:pPr>
            <a:r>
              <a:rPr b="0" lang="en-US" sz="2100" strike="noStrike" u="none">
                <a:solidFill>
                  <a:schemeClr val="dk1"/>
                </a:solidFill>
                <a:effectLst/>
                <a:uFillTx/>
                <a:latin typeface="Calibri"/>
                <a:ea typeface="Calibri"/>
              </a:rPr>
              <a:t>Training MSE suggests that the best model is the Splines (λ=10)</a:t>
            </a:r>
            <a:endParaRPr b="0" lang="en-US" sz="2100" strike="noStrike" u="none">
              <a:solidFill>
                <a:srgbClr val="000000"/>
              </a:solidFill>
              <a:effectLst/>
              <a:uFillTx/>
              <a:latin typeface="Arial"/>
            </a:endParaRPr>
          </a:p>
          <a:p>
            <a:pPr indent="0" algn="ctr" defTabSz="914400">
              <a:lnSpc>
                <a:spcPct val="100000"/>
              </a:lnSpc>
              <a:buNone/>
              <a:tabLst>
                <a:tab algn="l" pos="0"/>
              </a:tabLst>
            </a:pPr>
            <a:r>
              <a:rPr b="0" lang="en-US" sz="2100" strike="noStrike" u="none">
                <a:solidFill>
                  <a:schemeClr val="dk1"/>
                </a:solidFill>
                <a:effectLst/>
                <a:uFillTx/>
                <a:latin typeface="Calibri"/>
                <a:ea typeface="Calibri"/>
              </a:rPr>
              <a:t> (i.e. the most complex).</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874"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875" name="TextBox 11"/>
          <p:cNvSpPr/>
          <p:nvPr/>
        </p:nvSpPr>
        <p:spPr>
          <a:xfrm>
            <a:off x="218880" y="6347160"/>
            <a:ext cx="45864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Adopted from </a:t>
            </a:r>
            <a:r>
              <a:rPr b="0" i="1" lang="en-US" sz="1800" strike="noStrike" u="sng">
                <a:solidFill>
                  <a:schemeClr val="lt1">
                    <a:lumMod val="50000"/>
                  </a:schemeClr>
                </a:solidFill>
                <a:effectLst/>
                <a:uFillTx/>
                <a:latin typeface="Calibri"/>
                <a:hlinkClick r:id="rId2"/>
              </a:rPr>
              <a:t>An Intro to Statistical Learning</a:t>
            </a:r>
            <a:endParaRPr b="0" lang="en-US" sz="1800" strike="noStrike" u="none">
              <a:solidFill>
                <a:srgbClr val="000000"/>
              </a:solidFill>
              <a:effectLst/>
              <a:uFillTx/>
              <a:latin typeface="Arial"/>
            </a:endParaRPr>
          </a:p>
        </p:txBody>
      </p:sp>
      <p:graphicFrame>
        <p:nvGraphicFramePr>
          <p:cNvPr id="876" name="Table 4"/>
          <p:cNvGraphicFramePr/>
          <p:nvPr/>
        </p:nvGraphicFramePr>
        <p:xfrm>
          <a:off x="1076400" y="2788920"/>
          <a:ext cx="2877840" cy="1483200"/>
        </p:xfrm>
        <a:graphic>
          <a:graphicData uri="http://schemas.openxmlformats.org/drawingml/2006/table">
            <a:tbl>
              <a:tblPr/>
              <a:tblGrid>
                <a:gridCol w="1908720"/>
                <a:gridCol w="969480"/>
              </a:tblGrid>
              <a:tr h="370800">
                <a:tc>
                  <a:txBody>
                    <a:bodyPr anchor="t">
                      <a:noAutofit/>
                    </a:bodyPr>
                    <a:p>
                      <a:pPr algn="ctr" defTabSz="914400">
                        <a:lnSpc>
                          <a:spcPct val="100000"/>
                        </a:lnSpc>
                      </a:pPr>
                      <a:r>
                        <a:rPr b="1" lang="en-US" sz="1800" strike="noStrike" u="none">
                          <a:solidFill>
                            <a:schemeClr val="dk1"/>
                          </a:solidFill>
                          <a:effectLst/>
                          <a:uFillTx/>
                          <a:latin typeface="Calibri"/>
                        </a:rPr>
                        <a:t>Model</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1800" strike="noStrike" u="none">
                          <a:solidFill>
                            <a:schemeClr val="dk1"/>
                          </a:solidFill>
                          <a:effectLst/>
                          <a:uFillTx/>
                          <a:latin typeface="Calibri"/>
                        </a:rPr>
                        <a:t>MSE</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Regression</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800" strike="noStrike" u="none">
                          <a:solidFill>
                            <a:schemeClr val="dk1"/>
                          </a:solidFill>
                          <a:effectLst/>
                          <a:uFillTx/>
                          <a:latin typeface="Calibri"/>
                        </a:rPr>
                        <a:t>1.8</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Splines (λ=1)</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800" strike="noStrike" u="none">
                          <a:solidFill>
                            <a:schemeClr val="dk1"/>
                          </a:solidFill>
                          <a:effectLst/>
                          <a:uFillTx/>
                          <a:latin typeface="Calibri"/>
                        </a:rPr>
                        <a:t>0.9</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800" strike="noStrike" u="none">
                          <a:solidFill>
                            <a:srgbClr val="ff0000"/>
                          </a:solidFill>
                          <a:effectLst/>
                          <a:uFillTx/>
                          <a:latin typeface="Calibri"/>
                        </a:rPr>
                        <a:t>Splines (λ=10)</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800" strike="noStrike" u="none">
                          <a:solidFill>
                            <a:srgbClr val="ff0000"/>
                          </a:solidFill>
                          <a:effectLst/>
                          <a:uFillTx/>
                          <a:latin typeface="Calibri"/>
                        </a:rPr>
                        <a:t>0.35</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pic>
        <p:nvPicPr>
          <p:cNvPr id="877" name="Picture 6" descr="Chart&#10;&#10;Description automatically generated"/>
          <p:cNvPicPr/>
          <p:nvPr/>
        </p:nvPicPr>
        <p:blipFill>
          <a:blip r:embed="rId3"/>
          <a:stretch/>
        </p:blipFill>
        <p:spPr>
          <a:xfrm>
            <a:off x="5121720" y="2829600"/>
            <a:ext cx="5506560" cy="3758400"/>
          </a:xfrm>
          <a:prstGeom prst="rect">
            <a:avLst/>
          </a:prstGeom>
          <a:noFill/>
          <a:ln w="0">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8" name="Picture 6" descr="A picture containing diagram&#10;&#10;Description automatically generated"/>
          <p:cNvPicPr/>
          <p:nvPr/>
        </p:nvPicPr>
        <p:blipFill>
          <a:blip r:embed="rId1"/>
          <a:stretch/>
        </p:blipFill>
        <p:spPr>
          <a:xfrm>
            <a:off x="1041480" y="3165480"/>
            <a:ext cx="10085400" cy="3490920"/>
          </a:xfrm>
          <a:prstGeom prst="rect">
            <a:avLst/>
          </a:prstGeom>
          <a:noFill/>
          <a:ln w="0">
            <a:noFill/>
          </a:ln>
        </p:spPr>
      </p:pic>
      <p:sp>
        <p:nvSpPr>
          <p:cNvPr id="87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8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defTabSz="914400">
              <a:lnSpc>
                <a:spcPct val="100000"/>
              </a:lnSpc>
              <a:buNone/>
              <a:tabLst>
                <a:tab algn="l" pos="0"/>
              </a:tabLst>
            </a:pPr>
            <a:r>
              <a:rPr b="0" lang="en-US" sz="2100" strike="noStrike" u="none">
                <a:solidFill>
                  <a:schemeClr val="dk1"/>
                </a:solidFill>
                <a:effectLst/>
                <a:uFillTx/>
                <a:latin typeface="Calibri"/>
                <a:ea typeface="Calibri"/>
              </a:rPr>
              <a:t>Yet, if we look at our models and compare them to the real function that we’re trying to estimate the best model is the blue one (Splines, λ=1), which wasn't the most complex model, and didn't have the lowest </a:t>
            </a:r>
            <a:r>
              <a:rPr b="1" i="1" lang="en-US" sz="2100" strike="noStrike" u="none">
                <a:solidFill>
                  <a:schemeClr val="dk1"/>
                </a:solidFill>
                <a:effectLst/>
                <a:uFillTx/>
                <a:latin typeface="Calibri"/>
                <a:ea typeface="Calibri"/>
              </a:rPr>
              <a:t>training MSE</a:t>
            </a:r>
            <a:r>
              <a:rPr b="0" lang="en-US" sz="2100" strike="noStrike" u="none">
                <a:solidFill>
                  <a:schemeClr val="dk1"/>
                </a:solidFill>
                <a:effectLst/>
                <a:uFillTx/>
                <a:latin typeface="Calibri"/>
                <a:ea typeface="Calibri"/>
              </a:rPr>
              <a:t>. Hence, going of the training MSE might lead to overfitting. </a:t>
            </a:r>
            <a:endParaRPr b="0" lang="en-US" sz="2100" strike="noStrike" u="none">
              <a:solidFill>
                <a:srgbClr val="000000"/>
              </a:solidFill>
              <a:effectLst/>
              <a:uFillTx/>
              <a:latin typeface="Arial"/>
            </a:endParaRPr>
          </a:p>
          <a:p>
            <a:pPr indent="0" algn="ctr" defTabSz="914400">
              <a:lnSpc>
                <a:spcPct val="100000"/>
              </a:lnSpc>
              <a:buNone/>
              <a:tabLst>
                <a:tab algn="l" pos="0"/>
              </a:tabLst>
            </a:pPr>
            <a:endParaRPr b="0" lang="en-US" sz="28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881"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
        <p:nvSpPr>
          <p:cNvPr id="882" name="TextBox 11"/>
          <p:cNvSpPr/>
          <p:nvPr/>
        </p:nvSpPr>
        <p:spPr>
          <a:xfrm>
            <a:off x="218880" y="6347160"/>
            <a:ext cx="45864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Adopted from </a:t>
            </a:r>
            <a:r>
              <a:rPr b="0" i="1" lang="en-US" sz="1800" strike="noStrike" u="sng">
                <a:solidFill>
                  <a:schemeClr val="lt1">
                    <a:lumMod val="50000"/>
                  </a:schemeClr>
                </a:solidFill>
                <a:effectLst/>
                <a:uFillTx/>
                <a:latin typeface="Calibri"/>
                <a:hlinkClick r:id="rId3"/>
              </a:rPr>
              <a:t>An Intro to Statistical Learning</a:t>
            </a:r>
            <a:endParaRPr b="0" lang="en-US" sz="1800" strike="noStrike" u="none">
              <a:solidFill>
                <a:srgbClr val="000000"/>
              </a:solidFill>
              <a:effectLst/>
              <a:uFillTx/>
              <a:latin typeface="Arial"/>
            </a:endParaRPr>
          </a:p>
        </p:txBody>
      </p:sp>
      <p:sp>
        <p:nvSpPr>
          <p:cNvPr id="883" name="Rectangle 6"/>
          <p:cNvSpPr/>
          <p:nvPr/>
        </p:nvSpPr>
        <p:spPr>
          <a:xfrm>
            <a:off x="10407240" y="5119200"/>
            <a:ext cx="842040" cy="288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8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What about the testing MSE? Does it behave in the same manner as the training MSE?</a:t>
            </a:r>
            <a:r>
              <a:rPr b="1" i="1"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To our (humans) benefit, the </a:t>
            </a:r>
            <a:r>
              <a:rPr b="1" i="1" lang="en-US" sz="2100" strike="noStrike" u="none">
                <a:solidFill>
                  <a:schemeClr val="dk1"/>
                </a:solidFill>
                <a:effectLst/>
                <a:uFillTx/>
                <a:latin typeface="Calibri"/>
                <a:ea typeface="Calibri"/>
              </a:rPr>
              <a:t>testing MSE</a:t>
            </a:r>
            <a:r>
              <a:rPr b="0" lang="en-US" sz="2100" strike="noStrike" u="none">
                <a:solidFill>
                  <a:schemeClr val="dk1"/>
                </a:solidFill>
                <a:effectLst/>
                <a:uFillTx/>
                <a:latin typeface="Calibri"/>
                <a:ea typeface="Calibri"/>
              </a:rPr>
              <a:t> does not behave like the training MSE— it has its own distinctive pattern.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"Initially, as with the training MSE, the testing MSE declines as the level of flexibility increases. However, at some point the test MSE levels off and then starts to increase again."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best model corresponds to the model that finds itself at the bottom (base) of the U-shape.</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t>
            </a:r>
            <a:r>
              <a:rPr b="1" lang="en-US" sz="2100" strike="noStrike" u="none">
                <a:solidFill>
                  <a:srgbClr val="0246f2"/>
                </a:solidFill>
                <a:effectLst/>
                <a:uFillTx/>
                <a:latin typeface="Calibri"/>
                <a:ea typeface="Calibri"/>
              </a:rPr>
              <a:t>The testing MSE follows a U-shape.</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343080" indent="-343080" defTabSz="914400">
              <a:lnSpc>
                <a:spcPct val="90000"/>
              </a:lnSpc>
              <a:spcBef>
                <a:spcPts val="1001"/>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As the flexibility of a method increase, the training MSE will decrease, but the testing MSE may NOT. </a:t>
            </a:r>
            <a:endParaRPr b="0" lang="en-US" sz="2100" strike="noStrike" u="none">
              <a:solidFill>
                <a:srgbClr val="000000"/>
              </a:solidFill>
              <a:effectLst/>
              <a:uFillTx/>
              <a:latin typeface="Arial"/>
            </a:endParaRPr>
          </a:p>
        </p:txBody>
      </p:sp>
      <p:pic>
        <p:nvPicPr>
          <p:cNvPr id="886"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887" name="PlaceHolder 3"/>
          <p:cNvSpPr>
            <a:spLocks noGrp="1"/>
          </p:cNvSpPr>
          <p:nvPr>
            <p:ph type="ftr" idx="133"/>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15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What is a "Model" (</a:t>
            </a:r>
            <a:r>
              <a:rPr b="0" lang="en-US" sz="2100" strike="noStrike" u="none">
                <a:solidFill>
                  <a:srgbClr val="ff0000"/>
                </a:solidFill>
                <a:effectLst/>
                <a:uFillTx/>
                <a:latin typeface="Calibri"/>
              </a:rPr>
              <a:t>in the Context of DS/ML</a:t>
            </a:r>
            <a:r>
              <a:rPr b="1" lang="en-US" sz="2100" strike="noStrike" u="none">
                <a:solidFill>
                  <a:schemeClr val="dk1"/>
                </a:solidFill>
                <a:effectLst/>
                <a:uFillTx/>
                <a:latin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156"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pic>
        <p:nvPicPr>
          <p:cNvPr id="157" name="Picture 5" descr="Diagram&#10;&#10;Description automatically generated"/>
          <p:cNvPicPr/>
          <p:nvPr/>
        </p:nvPicPr>
        <p:blipFill>
          <a:blip r:embed="rId2"/>
          <a:stretch/>
        </p:blipFill>
        <p:spPr>
          <a:xfrm>
            <a:off x="2341440" y="2330280"/>
            <a:ext cx="6954120" cy="4426920"/>
          </a:xfrm>
          <a:prstGeom prst="rect">
            <a:avLst/>
          </a:prstGeom>
          <a:noFill/>
          <a:ln w="0">
            <a:noFill/>
          </a:ln>
        </p:spPr>
      </p:pic>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8" name="Picture 9" descr="Chart, line chart&#10;&#10;Description automatically generated"/>
          <p:cNvPicPr/>
          <p:nvPr/>
        </p:nvPicPr>
        <p:blipFill>
          <a:blip r:embed="rId1"/>
          <a:stretch/>
        </p:blipFill>
        <p:spPr>
          <a:xfrm>
            <a:off x="641880" y="2579760"/>
            <a:ext cx="10911960" cy="4131360"/>
          </a:xfrm>
          <a:prstGeom prst="rect">
            <a:avLst/>
          </a:prstGeom>
          <a:noFill/>
          <a:ln w="0">
            <a:noFill/>
          </a:ln>
        </p:spPr>
      </p:pic>
      <p:sp>
        <p:nvSpPr>
          <p:cNvPr id="88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9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marL="228600" indent="-22860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lang="en-US" sz="2100" strike="noStrike" u="none">
                <a:solidFill>
                  <a:srgbClr val="0246f2"/>
                </a:solidFill>
                <a:effectLst/>
                <a:uFillTx/>
                <a:latin typeface="Calibri"/>
                <a:ea typeface="Calibri"/>
              </a:rPr>
              <a:t>The testing MSE follows a U-shape.</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891"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
        <p:nvSpPr>
          <p:cNvPr id="892" name="TextBox 4"/>
          <p:cNvSpPr/>
          <p:nvPr/>
        </p:nvSpPr>
        <p:spPr>
          <a:xfrm>
            <a:off x="242280" y="6416280"/>
            <a:ext cx="45864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Adopted from </a:t>
            </a:r>
            <a:r>
              <a:rPr b="0" i="1" lang="en-US" sz="1800" strike="noStrike" u="sng">
                <a:solidFill>
                  <a:schemeClr val="lt1">
                    <a:lumMod val="50000"/>
                  </a:schemeClr>
                </a:solidFill>
                <a:effectLst/>
                <a:uFillTx/>
                <a:latin typeface="Calibri"/>
                <a:hlinkClick r:id="rId3"/>
              </a:rPr>
              <a:t>An Intro to Statistical Learning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89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algn="ctr" defTabSz="914400">
              <a:lnSpc>
                <a:spcPct val="100000"/>
              </a:lnSpc>
              <a:buNone/>
              <a:tabLst>
                <a:tab algn="l" pos="0"/>
              </a:tabLst>
            </a:pPr>
            <a:r>
              <a:rPr b="0" lang="en-US" sz="2100" strike="noStrike" u="none">
                <a:solidFill>
                  <a:schemeClr val="dk1"/>
                </a:solidFill>
                <a:effectLst/>
                <a:uFillTx/>
                <a:latin typeface="Calibri"/>
                <a:ea typeface="Calibri"/>
              </a:rPr>
              <a:t>Testing MSE suggests that the best model is the Splines (λ=1)</a:t>
            </a:r>
            <a:endParaRPr b="0" lang="en-US" sz="2100" strike="noStrike" u="none">
              <a:solidFill>
                <a:srgbClr val="000000"/>
              </a:solidFill>
              <a:effectLst/>
              <a:uFillTx/>
              <a:latin typeface="Arial"/>
            </a:endParaRPr>
          </a:p>
          <a:p>
            <a:pPr indent="0" algn="ctr" defTabSz="914400">
              <a:lnSpc>
                <a:spcPct val="100000"/>
              </a:lnSpc>
              <a:buNone/>
              <a:tabLst>
                <a:tab algn="l" pos="0"/>
              </a:tabLst>
            </a:pPr>
            <a:r>
              <a:rPr b="0" lang="en-US" sz="2100" strike="noStrike" u="none">
                <a:solidFill>
                  <a:schemeClr val="dk1"/>
                </a:solidFill>
                <a:effectLst/>
                <a:uFillTx/>
                <a:latin typeface="Calibri"/>
                <a:ea typeface="Calibri"/>
              </a:rPr>
              <a:t> (i.e. the model at the bottom of </a:t>
            </a:r>
            <a:r>
              <a:rPr b="0" i="1" lang="en-US" sz="2100" strike="noStrike" u="none">
                <a:solidFill>
                  <a:schemeClr val="dk1"/>
                </a:solidFill>
                <a:effectLst/>
                <a:uFillTx/>
                <a:latin typeface="Calibri"/>
                <a:ea typeface="Calibri"/>
              </a:rPr>
              <a:t>U-shape</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895"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896" name="TextBox 11"/>
          <p:cNvSpPr/>
          <p:nvPr/>
        </p:nvSpPr>
        <p:spPr>
          <a:xfrm>
            <a:off x="218880" y="6347160"/>
            <a:ext cx="45864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Adopted from </a:t>
            </a:r>
            <a:r>
              <a:rPr b="0" i="1" lang="en-US" sz="1800" strike="noStrike" u="sng">
                <a:solidFill>
                  <a:schemeClr val="lt1">
                    <a:lumMod val="50000"/>
                  </a:schemeClr>
                </a:solidFill>
                <a:effectLst/>
                <a:uFillTx/>
                <a:latin typeface="Calibri"/>
                <a:hlinkClick r:id="rId2"/>
              </a:rPr>
              <a:t>An Intro to Statistical Learning</a:t>
            </a:r>
            <a:endParaRPr b="0" lang="en-US" sz="1800" strike="noStrike" u="none">
              <a:solidFill>
                <a:srgbClr val="000000"/>
              </a:solidFill>
              <a:effectLst/>
              <a:uFillTx/>
              <a:latin typeface="Arial"/>
            </a:endParaRPr>
          </a:p>
        </p:txBody>
      </p:sp>
      <p:graphicFrame>
        <p:nvGraphicFramePr>
          <p:cNvPr id="897" name="Table 4"/>
          <p:cNvGraphicFramePr/>
          <p:nvPr/>
        </p:nvGraphicFramePr>
        <p:xfrm>
          <a:off x="1076400" y="2788920"/>
          <a:ext cx="2877840" cy="1483200"/>
        </p:xfrm>
        <a:graphic>
          <a:graphicData uri="http://schemas.openxmlformats.org/drawingml/2006/table">
            <a:tbl>
              <a:tblPr/>
              <a:tblGrid>
                <a:gridCol w="1908720"/>
                <a:gridCol w="969480"/>
              </a:tblGrid>
              <a:tr h="370800">
                <a:tc>
                  <a:txBody>
                    <a:bodyPr anchor="t">
                      <a:noAutofit/>
                    </a:bodyPr>
                    <a:p>
                      <a:pPr algn="ctr" defTabSz="914400">
                        <a:lnSpc>
                          <a:spcPct val="100000"/>
                        </a:lnSpc>
                      </a:pPr>
                      <a:r>
                        <a:rPr b="1" lang="en-US" sz="1800" strike="noStrike" u="none">
                          <a:solidFill>
                            <a:schemeClr val="dk1"/>
                          </a:solidFill>
                          <a:effectLst/>
                          <a:uFillTx/>
                          <a:latin typeface="Calibri"/>
                        </a:rPr>
                        <a:t>Model</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1800" strike="noStrike" u="none">
                          <a:solidFill>
                            <a:schemeClr val="dk1"/>
                          </a:solidFill>
                          <a:effectLst/>
                          <a:uFillTx/>
                          <a:latin typeface="Calibri"/>
                        </a:rPr>
                        <a:t>MSE</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Regression</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800" strike="noStrike" u="none">
                          <a:solidFill>
                            <a:schemeClr val="dk1"/>
                          </a:solidFill>
                          <a:effectLst/>
                          <a:uFillTx/>
                          <a:latin typeface="Calibri"/>
                        </a:rPr>
                        <a:t>2.2</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800" strike="noStrike" u="none">
                          <a:solidFill>
                            <a:srgbClr val="00b050"/>
                          </a:solidFill>
                          <a:effectLst/>
                          <a:uFillTx/>
                          <a:latin typeface="Calibri"/>
                        </a:rPr>
                        <a:t>Splines (λ=1)</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800" strike="noStrike" u="none">
                          <a:solidFill>
                            <a:srgbClr val="00b050"/>
                          </a:solidFill>
                          <a:effectLst/>
                          <a:uFillTx/>
                          <a:latin typeface="Calibri"/>
                        </a:rPr>
                        <a:t>1.2</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370800">
                <a:tc>
                  <a:txBody>
                    <a:bodyPr anchor="t">
                      <a:noAutofit/>
                    </a:bodyPr>
                    <a:p>
                      <a:pPr defTabSz="914400">
                        <a:lnSpc>
                          <a:spcPct val="100000"/>
                        </a:lnSpc>
                      </a:pPr>
                      <a:r>
                        <a:rPr b="0" lang="en-US" sz="1800" strike="noStrike" u="none">
                          <a:solidFill>
                            <a:schemeClr val="dk1"/>
                          </a:solidFill>
                          <a:effectLst/>
                          <a:uFillTx/>
                          <a:latin typeface="Calibri"/>
                        </a:rPr>
                        <a:t>Splines (λ=10)</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1800" strike="noStrike" u="none">
                          <a:solidFill>
                            <a:schemeClr val="dk1"/>
                          </a:solidFill>
                          <a:effectLst/>
                          <a:uFillTx/>
                          <a:latin typeface="Calibri"/>
                        </a:rPr>
                        <a:t>1.5</a:t>
                      </a:r>
                      <a:endParaRPr b="0" lang="en-US" sz="18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pic>
        <p:nvPicPr>
          <p:cNvPr id="898" name="Picture 6" descr="Chart, line chart, scatter chart&#10;&#10;Description automatically generated"/>
          <p:cNvPicPr/>
          <p:nvPr/>
        </p:nvPicPr>
        <p:blipFill>
          <a:blip r:embed="rId3"/>
          <a:stretch/>
        </p:blipFill>
        <p:spPr>
          <a:xfrm>
            <a:off x="5153760" y="2789640"/>
            <a:ext cx="5846040" cy="3979440"/>
          </a:xfrm>
          <a:prstGeom prst="rect">
            <a:avLst/>
          </a:prstGeom>
          <a:noFill/>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0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ffc000"/>
                </a:solidFill>
                <a:effectLst/>
                <a:uFillTx/>
                <a:latin typeface="Calibri"/>
                <a:ea typeface="Calibri"/>
              </a:rPr>
              <a:t>Underfitting</a:t>
            </a:r>
            <a:r>
              <a:rPr b="0" i="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a scenario in which the model is too simple and fails to capture the real complexity of the relationship. </a:t>
            </a:r>
            <a:endParaRPr b="0" lang="en-US" sz="2100" strike="noStrike" u="none">
              <a:solidFill>
                <a:srgbClr val="000000"/>
              </a:solidFill>
              <a:effectLst/>
              <a:uFillTx/>
              <a:latin typeface="Arial"/>
            </a:endParaRPr>
          </a:p>
          <a:p>
            <a:pPr lvl="1" marL="514440" indent="-28584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 more flexible model, yields a smaller TESTING MSE</a:t>
            </a:r>
            <a:endParaRPr b="0" lang="en-US" sz="2100" strike="noStrike" u="none">
              <a:solidFill>
                <a:srgbClr val="000000"/>
              </a:solidFill>
              <a:effectLst/>
              <a:uFillTx/>
              <a:latin typeface="Arial"/>
            </a:endParaRPr>
          </a:p>
          <a:p>
            <a:pPr marL="2286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a:t>
            </a:r>
            <a:r>
              <a:rPr b="1" i="1" lang="en-US" sz="2100" strike="noStrike" u="none">
                <a:solidFill>
                  <a:srgbClr val="00b050"/>
                </a:solidFill>
                <a:effectLst/>
                <a:uFillTx/>
                <a:latin typeface="Calibri"/>
                <a:ea typeface="Calibri"/>
              </a:rPr>
              <a:t>Right fitting</a:t>
            </a:r>
            <a:r>
              <a:rPr b="0" i="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an optimal model, which yields the lowest TESTING MSE. </a:t>
            </a:r>
            <a:endParaRPr b="0" lang="en-US" sz="2100" strike="noStrike" u="none">
              <a:solidFill>
                <a:srgbClr val="000000"/>
              </a:solidFill>
              <a:effectLst/>
              <a:uFillTx/>
              <a:latin typeface="Arial"/>
            </a:endParaRPr>
          </a:p>
          <a:p>
            <a:pPr lvl="1" marL="514440" indent="-285840" defTabSz="914400">
              <a:lnSpc>
                <a:spcPct val="90000"/>
              </a:lnSpc>
              <a:spcBef>
                <a:spcPts val="499"/>
              </a:spcBef>
              <a:buClr>
                <a:srgbClr val="000000"/>
              </a:buClr>
              <a:buFont typeface="Wingdings" charset="2"/>
              <a:buChar char=""/>
              <a:tabLst>
                <a:tab algn="l" pos="0"/>
              </a:tabLst>
            </a:pPr>
            <a:r>
              <a:rPr b="0" lang="en-US" sz="2100" strike="noStrike" u="none">
                <a:solidFill>
                  <a:srgbClr val="000000"/>
                </a:solidFill>
                <a:effectLst/>
                <a:uFillTx/>
                <a:latin typeface="Calibri"/>
                <a:ea typeface="Calibri"/>
              </a:rPr>
              <a:t>A more flexible model, yields a bigger TESTING MSE</a:t>
            </a:r>
            <a:endParaRPr b="0" lang="en-US" sz="2100" strike="noStrike" u="none">
              <a:solidFill>
                <a:srgbClr val="000000"/>
              </a:solidFill>
              <a:effectLst/>
              <a:uFillTx/>
              <a:latin typeface="Arial"/>
            </a:endParaRPr>
          </a:p>
          <a:p>
            <a:pPr lvl="1" marL="514440" indent="-285840" defTabSz="914400">
              <a:lnSpc>
                <a:spcPct val="90000"/>
              </a:lnSpc>
              <a:spcBef>
                <a:spcPts val="499"/>
              </a:spcBef>
              <a:buClr>
                <a:srgbClr val="000000"/>
              </a:buClr>
              <a:buFont typeface="Wingdings" charset="2"/>
              <a:buChar char=""/>
              <a:tabLst>
                <a:tab algn="l" pos="0"/>
              </a:tabLst>
            </a:pPr>
            <a:r>
              <a:rPr b="0" lang="en-US" sz="2100" strike="noStrike" u="none">
                <a:solidFill>
                  <a:srgbClr val="000000"/>
                </a:solidFill>
                <a:effectLst/>
                <a:uFillTx/>
                <a:latin typeface="Calibri"/>
                <a:ea typeface="Calibri"/>
              </a:rPr>
              <a:t>A less flexible model, yields a bigger TESTING MSE</a:t>
            </a:r>
            <a:endParaRPr b="0" lang="en-US" sz="2100" strike="noStrike" u="none">
              <a:solidFill>
                <a:srgbClr val="000000"/>
              </a:solidFill>
              <a:effectLst/>
              <a:uFillTx/>
              <a:latin typeface="Arial"/>
            </a:endParaRPr>
          </a:p>
          <a:p>
            <a:pPr marL="2286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i="1" lang="en-US" sz="2100" strike="noStrike" u="none">
                <a:solidFill>
                  <a:srgbClr val="ff0000"/>
                </a:solidFill>
                <a:effectLst/>
                <a:uFillTx/>
                <a:latin typeface="Calibri"/>
                <a:ea typeface="Calibri"/>
              </a:rPr>
              <a:t>Overfitting</a:t>
            </a:r>
            <a:r>
              <a:rPr b="0" i="1" lang="en-US" sz="2100" strike="noStrike" u="none">
                <a:solidFill>
                  <a:schemeClr val="dk1"/>
                </a:solidFill>
                <a:effectLst/>
                <a:uFillTx/>
                <a:latin typeface="Calibri"/>
                <a:ea typeface="Calibri"/>
              </a:rPr>
              <a:t>, </a:t>
            </a:r>
            <a:r>
              <a:rPr b="0" lang="en-US" sz="2100" strike="noStrike" u="none">
                <a:solidFill>
                  <a:schemeClr val="dk1"/>
                </a:solidFill>
                <a:effectLst/>
                <a:uFillTx/>
                <a:latin typeface="Calibri"/>
                <a:ea typeface="Calibri"/>
              </a:rPr>
              <a:t>a scenario in which the model perceives random patterns and fluctuations present in the training as true properties of the unknown function   . </a:t>
            </a:r>
            <a:endParaRPr b="0" lang="en-US" sz="2100" strike="noStrike" u="none">
              <a:solidFill>
                <a:srgbClr val="000000"/>
              </a:solidFill>
              <a:effectLst/>
              <a:uFillTx/>
              <a:latin typeface="Arial"/>
            </a:endParaRPr>
          </a:p>
          <a:p>
            <a:pPr lvl="1" marL="514440" indent="-285840" defTabSz="914400">
              <a:lnSpc>
                <a:spcPct val="90000"/>
              </a:lnSpc>
              <a:spcBef>
                <a:spcPts val="499"/>
              </a:spcBef>
              <a:buClr>
                <a:srgbClr val="000000"/>
              </a:buClr>
              <a:buFont typeface="Wingdings,Sans-Serif"/>
              <a:buChar char="Ø"/>
              <a:tabLst>
                <a:tab algn="l" pos="0"/>
              </a:tabLst>
            </a:pPr>
            <a:r>
              <a:rPr b="0" lang="en-US" sz="2100" strike="noStrike" u="none">
                <a:solidFill>
                  <a:schemeClr val="dk1"/>
                </a:solidFill>
                <a:effectLst/>
                <a:uFillTx/>
                <a:latin typeface="Calibri"/>
                <a:ea typeface="Calibri"/>
              </a:rPr>
              <a:t>A less flexible model, yields a lower TESTING MSE!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901"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902" name="PlaceHolder 3"/>
          <p:cNvSpPr>
            <a:spLocks noGrp="1"/>
          </p:cNvSpPr>
          <p:nvPr>
            <p:ph type="ftr" idx="134"/>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903" name="Picture 18" descr=""/>
          <p:cNvPicPr/>
          <p:nvPr/>
        </p:nvPicPr>
        <p:blipFill>
          <a:blip r:embed="rId3"/>
          <a:stretch/>
        </p:blipFill>
        <p:spPr>
          <a:xfrm>
            <a:off x="7192800" y="5549040"/>
            <a:ext cx="160560" cy="279000"/>
          </a:xfrm>
          <a:prstGeom prst="rect">
            <a:avLst/>
          </a:prstGeom>
          <a:noFill/>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0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906" name="TextBox 10"/>
          <p:cNvSpPr/>
          <p:nvPr/>
        </p:nvSpPr>
        <p:spPr>
          <a:xfrm>
            <a:off x="218880" y="6347160"/>
            <a:ext cx="458640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Adopted from </a:t>
            </a:r>
            <a:r>
              <a:rPr b="0" i="1" lang="en-US" sz="1800" strike="noStrike" u="sng">
                <a:solidFill>
                  <a:schemeClr val="lt1">
                    <a:lumMod val="50000"/>
                  </a:schemeClr>
                </a:solidFill>
                <a:effectLst/>
                <a:uFillTx/>
                <a:latin typeface="Calibri"/>
                <a:hlinkClick r:id="rId1"/>
              </a:rPr>
              <a:t>An Intro to Statistical Learning</a:t>
            </a:r>
            <a:endParaRPr b="0" lang="en-US" sz="1800" strike="noStrike" u="none">
              <a:solidFill>
                <a:srgbClr val="000000"/>
              </a:solidFill>
              <a:effectLst/>
              <a:uFillTx/>
              <a:latin typeface="Arial"/>
            </a:endParaRPr>
          </a:p>
        </p:txBody>
      </p:sp>
      <p:pic>
        <p:nvPicPr>
          <p:cNvPr id="907" name="Picture 6" descr="Chart, line chart, scatter chart&#10;&#10;Description automatically generated"/>
          <p:cNvPicPr/>
          <p:nvPr/>
        </p:nvPicPr>
        <p:blipFill>
          <a:blip r:embed="rId2"/>
          <a:stretch/>
        </p:blipFill>
        <p:spPr>
          <a:xfrm>
            <a:off x="124560" y="3111480"/>
            <a:ext cx="11955600" cy="3100320"/>
          </a:xfrm>
          <a:prstGeom prst="rect">
            <a:avLst/>
          </a:prstGeom>
          <a:noFill/>
          <a:ln w="0">
            <a:noFill/>
          </a:ln>
        </p:spPr>
      </p:pic>
      <p:sp>
        <p:nvSpPr>
          <p:cNvPr id="908" name="TextBox 8"/>
          <p:cNvSpPr/>
          <p:nvPr/>
        </p:nvSpPr>
        <p:spPr>
          <a:xfrm>
            <a:off x="1468440" y="2563200"/>
            <a:ext cx="14122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c000"/>
                </a:solidFill>
                <a:effectLst/>
                <a:uFillTx/>
                <a:latin typeface="Calibri"/>
              </a:rPr>
              <a:t>Underfitting</a:t>
            </a:r>
            <a:endParaRPr b="0" lang="en-US" sz="1800" strike="noStrike" u="none">
              <a:solidFill>
                <a:srgbClr val="000000"/>
              </a:solidFill>
              <a:effectLst/>
              <a:uFillTx/>
              <a:latin typeface="Arial"/>
            </a:endParaRPr>
          </a:p>
        </p:txBody>
      </p:sp>
      <p:sp>
        <p:nvSpPr>
          <p:cNvPr id="909" name="TextBox 11"/>
          <p:cNvSpPr/>
          <p:nvPr/>
        </p:nvSpPr>
        <p:spPr>
          <a:xfrm>
            <a:off x="5638680" y="2563200"/>
            <a:ext cx="14122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00b050"/>
                </a:solidFill>
                <a:effectLst/>
                <a:uFillTx/>
                <a:latin typeface="Calibri"/>
              </a:rPr>
              <a:t>Right Fitting</a:t>
            </a:r>
            <a:endParaRPr b="0" lang="en-US" sz="1800" strike="noStrike" u="none">
              <a:solidFill>
                <a:srgbClr val="000000"/>
              </a:solidFill>
              <a:effectLst/>
              <a:uFillTx/>
              <a:latin typeface="Arial"/>
            </a:endParaRPr>
          </a:p>
        </p:txBody>
      </p:sp>
      <p:sp>
        <p:nvSpPr>
          <p:cNvPr id="910" name="TextBox 12"/>
          <p:cNvSpPr/>
          <p:nvPr/>
        </p:nvSpPr>
        <p:spPr>
          <a:xfrm>
            <a:off x="9808920" y="2563200"/>
            <a:ext cx="1412280" cy="3686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0000"/>
                </a:solidFill>
                <a:effectLst/>
                <a:uFillTx/>
                <a:latin typeface="Calibri"/>
              </a:rPr>
              <a:t>Overfitting</a:t>
            </a:r>
            <a:endParaRPr b="0" lang="en-US" sz="1800" strike="noStrike" u="none">
              <a:solidFill>
                <a:srgbClr val="000000"/>
              </a:solidFill>
              <a:effectLst/>
              <a:uFillTx/>
              <a:latin typeface="Arial"/>
            </a:endParaRPr>
          </a:p>
        </p:txBody>
      </p:sp>
      <p:pic>
        <p:nvPicPr>
          <p:cNvPr id="911" name="Picture 13" descr=""/>
          <p:cNvPicPr/>
          <p:nvPr/>
        </p:nvPicPr>
        <p:blipFill>
          <a:blip r:embed="rId3"/>
          <a:stretch/>
        </p:blipFill>
        <p:spPr>
          <a:xfrm>
            <a:off x="9282600" y="364320"/>
            <a:ext cx="2091240" cy="1958400"/>
          </a:xfrm>
          <a:prstGeom prst="rect">
            <a:avLst/>
          </a:prstGeom>
          <a:noFill/>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13"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0" i="1" lang="en-US" sz="2100" strike="noStrike" u="none">
                <a:solidFill>
                  <a:schemeClr val="dk1"/>
                </a:solidFill>
                <a:effectLst/>
                <a:uFillTx/>
                <a:latin typeface="Calibri"/>
                <a:ea typeface="Calibri"/>
              </a:rPr>
              <a:t>We almost always expect the training MSE to be smaller than the test MSE because most statistical learning methods either directly or indirectly seek to minimize the training MSE.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914"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915" name="PlaceHolder 3"/>
          <p:cNvSpPr>
            <a:spLocks noGrp="1"/>
          </p:cNvSpPr>
          <p:nvPr>
            <p:ph type="ftr" idx="135"/>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graphicFrame>
        <p:nvGraphicFramePr>
          <p:cNvPr id="916" name="Table 4"/>
          <p:cNvGraphicFramePr/>
          <p:nvPr/>
        </p:nvGraphicFramePr>
        <p:xfrm>
          <a:off x="3408120" y="3616200"/>
          <a:ext cx="5194800" cy="2243520"/>
        </p:xfrm>
        <a:graphic>
          <a:graphicData uri="http://schemas.openxmlformats.org/drawingml/2006/table">
            <a:tbl>
              <a:tblPr/>
              <a:tblGrid>
                <a:gridCol w="1747080"/>
                <a:gridCol w="1677960"/>
                <a:gridCol w="1770120"/>
              </a:tblGrid>
              <a:tr h="560880">
                <a:tc>
                  <a:txBody>
                    <a:bodyPr anchor="t">
                      <a:noAutofit/>
                    </a:bodyPr>
                    <a:p>
                      <a:pPr algn="ctr" defTabSz="914400">
                        <a:lnSpc>
                          <a:spcPct val="100000"/>
                        </a:lnSpc>
                      </a:pPr>
                      <a:r>
                        <a:rPr b="1" lang="en-US" sz="2100" strike="noStrike" u="none">
                          <a:solidFill>
                            <a:schemeClr val="dk1"/>
                          </a:solidFill>
                          <a:effectLst/>
                          <a:uFillTx/>
                          <a:latin typeface="Calibri"/>
                        </a:rPr>
                        <a:t>Model</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2100" strike="noStrike" u="none">
                          <a:solidFill>
                            <a:schemeClr val="dk1"/>
                          </a:solidFill>
                          <a:effectLst/>
                          <a:uFillTx/>
                          <a:latin typeface="Calibri"/>
                        </a:rPr>
                        <a:t>Training MSE</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algn="ctr" defTabSz="914400">
                        <a:lnSpc>
                          <a:spcPct val="100000"/>
                        </a:lnSpc>
                      </a:pPr>
                      <a:r>
                        <a:rPr b="1" lang="en-US" sz="2100" strike="noStrike" u="none">
                          <a:solidFill>
                            <a:schemeClr val="dk1"/>
                          </a:solidFill>
                          <a:effectLst/>
                          <a:uFillTx/>
                          <a:latin typeface="Calibri"/>
                        </a:rPr>
                        <a:t>Testing MSE</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60880">
                <a:tc>
                  <a:txBody>
                    <a:bodyPr anchor="t">
                      <a:noAutofit/>
                    </a:bodyPr>
                    <a:p>
                      <a:pPr defTabSz="914400">
                        <a:lnSpc>
                          <a:spcPct val="100000"/>
                        </a:lnSpc>
                      </a:pPr>
                      <a:r>
                        <a:rPr b="0" lang="en-US" sz="2100" strike="noStrike" u="none">
                          <a:solidFill>
                            <a:schemeClr val="dk1">
                              <a:lumMod val="95000"/>
                              <a:lumOff val="5000"/>
                            </a:schemeClr>
                          </a:solidFill>
                          <a:effectLst/>
                          <a:uFillTx/>
                          <a:latin typeface="Calibri"/>
                        </a:rPr>
                        <a:t>Regression</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2100" strike="noStrike" u="none">
                          <a:solidFill>
                            <a:schemeClr val="dk1">
                              <a:lumMod val="95000"/>
                              <a:lumOff val="5000"/>
                            </a:schemeClr>
                          </a:solidFill>
                          <a:effectLst/>
                          <a:uFillTx/>
                          <a:latin typeface="Calibri"/>
                        </a:rPr>
                        <a:t>1.8</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2100" strike="noStrike" u="none">
                          <a:solidFill>
                            <a:schemeClr val="dk1">
                              <a:lumMod val="95000"/>
                              <a:lumOff val="5000"/>
                            </a:schemeClr>
                          </a:solidFill>
                          <a:effectLst/>
                          <a:uFillTx/>
                          <a:latin typeface="Calibri"/>
                        </a:rPr>
                        <a:t>2.2</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60880">
                <a:tc>
                  <a:txBody>
                    <a:bodyPr anchor="t">
                      <a:noAutofit/>
                    </a:bodyPr>
                    <a:p>
                      <a:pPr defTabSz="914400">
                        <a:lnSpc>
                          <a:spcPct val="100000"/>
                        </a:lnSpc>
                      </a:pPr>
                      <a:r>
                        <a:rPr b="0" lang="en-US" sz="2100" strike="noStrike" u="none">
                          <a:solidFill>
                            <a:schemeClr val="dk1">
                              <a:lumMod val="95000"/>
                              <a:lumOff val="5000"/>
                            </a:schemeClr>
                          </a:solidFill>
                          <a:effectLst/>
                          <a:uFillTx/>
                          <a:latin typeface="Calibri"/>
                        </a:rPr>
                        <a:t>Splines (λ=1)</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2100" strike="noStrike" u="none">
                          <a:solidFill>
                            <a:schemeClr val="dk1">
                              <a:lumMod val="95000"/>
                              <a:lumOff val="5000"/>
                            </a:schemeClr>
                          </a:solidFill>
                          <a:effectLst/>
                          <a:uFillTx/>
                          <a:latin typeface="Calibri"/>
                        </a:rPr>
                        <a:t>0.9</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2100" strike="noStrike" u="none">
                          <a:solidFill>
                            <a:schemeClr val="dk1">
                              <a:lumMod val="95000"/>
                              <a:lumOff val="5000"/>
                            </a:schemeClr>
                          </a:solidFill>
                          <a:effectLst/>
                          <a:uFillTx/>
                          <a:latin typeface="Calibri"/>
                        </a:rPr>
                        <a:t>1.2</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r h="560880">
                <a:tc>
                  <a:txBody>
                    <a:bodyPr anchor="t">
                      <a:noAutofit/>
                    </a:bodyPr>
                    <a:p>
                      <a:pPr defTabSz="914400">
                        <a:lnSpc>
                          <a:spcPct val="100000"/>
                        </a:lnSpc>
                      </a:pPr>
                      <a:r>
                        <a:rPr b="0" lang="en-US" sz="2100" strike="noStrike" u="none">
                          <a:solidFill>
                            <a:schemeClr val="dk1">
                              <a:lumMod val="95000"/>
                              <a:lumOff val="5000"/>
                            </a:schemeClr>
                          </a:solidFill>
                          <a:effectLst/>
                          <a:uFillTx/>
                          <a:latin typeface="Calibri"/>
                        </a:rPr>
                        <a:t>Splines (λ=10)</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2100" strike="noStrike" u="none">
                          <a:solidFill>
                            <a:schemeClr val="dk1">
                              <a:lumMod val="95000"/>
                              <a:lumOff val="5000"/>
                            </a:schemeClr>
                          </a:solidFill>
                          <a:effectLst/>
                          <a:uFillTx/>
                          <a:latin typeface="Calibri"/>
                        </a:rPr>
                        <a:t>0.35</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c>
                  <a:txBody>
                    <a:bodyPr anchor="t">
                      <a:noAutofit/>
                    </a:bodyPr>
                    <a:p>
                      <a:pPr defTabSz="914400">
                        <a:lnSpc>
                          <a:spcPct val="100000"/>
                        </a:lnSpc>
                      </a:pPr>
                      <a:r>
                        <a:rPr b="0" lang="en-US" sz="2100" strike="noStrike" u="none">
                          <a:solidFill>
                            <a:schemeClr val="dk1">
                              <a:lumMod val="95000"/>
                              <a:lumOff val="5000"/>
                            </a:schemeClr>
                          </a:solidFill>
                          <a:effectLst/>
                          <a:uFillTx/>
                          <a:latin typeface="Calibri"/>
                        </a:rPr>
                        <a:t>1.5</a:t>
                      </a:r>
                      <a:endParaRPr b="0" lang="en-US" sz="2100" strike="noStrike" u="none">
                        <a:solidFill>
                          <a:srgbClr val="000000"/>
                        </a:solidFill>
                        <a:effectLst/>
                        <a:uFillTx/>
                        <a:latin typeface="Arial"/>
                      </a:endParaRPr>
                    </a:p>
                  </a:txBody>
                  <a:tcPr anchor="t" marL="91440" marR="91440">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18"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1" i="1" lang="en-US" sz="2100" strike="noStrike" u="none">
                <a:solidFill>
                  <a:srgbClr val="ff0000"/>
                </a:solidFill>
                <a:effectLst/>
                <a:uFillTx/>
                <a:latin typeface="Calibri"/>
                <a:ea typeface="Calibri"/>
              </a:rPr>
              <a:t>"The monotonic decrease of the training MSE and the U-shape testing MSE, as the  flexibility (i.e. complexity) of the model increases, is a fundamental property of statistical learning that holds regardless of the particular data set at hand and regardless of the statistical method being used."</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This reduces statistical learning to a set of tools for estimating a function    that yields the smallest TESTING Mean Squared Error (</a:t>
            </a:r>
            <a:r>
              <a:rPr b="1" lang="en-US" sz="2100" strike="noStrike" u="none">
                <a:solidFill>
                  <a:schemeClr val="dk1"/>
                </a:solidFill>
                <a:effectLst/>
                <a:uFillTx/>
                <a:latin typeface="Calibri"/>
                <a:ea typeface="Calibri"/>
              </a:rPr>
              <a:t>MSE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pic>
        <p:nvPicPr>
          <p:cNvPr id="919"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920" name="PlaceHolder 3"/>
          <p:cNvSpPr>
            <a:spLocks noGrp="1"/>
          </p:cNvSpPr>
          <p:nvPr>
            <p:ph type="ftr" idx="136"/>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921" name="Picture 18" descr=""/>
          <p:cNvPicPr/>
          <p:nvPr/>
        </p:nvPicPr>
        <p:blipFill>
          <a:blip r:embed="rId3"/>
          <a:stretch/>
        </p:blipFill>
        <p:spPr>
          <a:xfrm>
            <a:off x="9167400" y="4001760"/>
            <a:ext cx="160560" cy="279000"/>
          </a:xfrm>
          <a:prstGeom prst="rect">
            <a:avLst/>
          </a:prstGeom>
          <a:noFill/>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2" name="Picture 5" descr="Chart, line chart, histogram&#10;&#10;Description automatically generated"/>
          <p:cNvPicPr/>
          <p:nvPr/>
        </p:nvPicPr>
        <p:blipFill>
          <a:blip r:embed="rId1"/>
          <a:stretch/>
        </p:blipFill>
        <p:spPr>
          <a:xfrm>
            <a:off x="1113120" y="2923560"/>
            <a:ext cx="9115560" cy="3818160"/>
          </a:xfrm>
          <a:prstGeom prst="rect">
            <a:avLst/>
          </a:prstGeom>
          <a:noFill/>
          <a:ln w="0">
            <a:noFill/>
          </a:ln>
        </p:spPr>
      </p:pic>
      <p:sp>
        <p:nvSpPr>
          <p:cNvPr id="923"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24"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Training vs Testing MSE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Good news— a monotonically decreasing training MSE, and a U-shape testing MSE is a universal pattern that applies to all datasets and statistical models :)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925" name="Picture 9" descr="A picture containing text, device&#10;&#10;Description automatically generated"/>
          <p:cNvPicPr/>
          <p:nvPr/>
        </p:nvPicPr>
        <p:blipFill>
          <a:blip r:embed="rId2"/>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27" name="PlaceHolder 2"/>
          <p:cNvSpPr>
            <a:spLocks noGrp="1"/>
          </p:cNvSpPr>
          <p:nvPr>
            <p:ph/>
          </p:nvPr>
        </p:nvSpPr>
        <p:spPr>
          <a:xfrm>
            <a:off x="838080" y="1825560"/>
            <a:ext cx="10526400" cy="168372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Bias-Variance Trade-Off</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1" i="1" lang="en-US" sz="2100" strike="noStrike" u="none">
                <a:solidFill>
                  <a:schemeClr val="dk1"/>
                </a:solidFill>
                <a:effectLst/>
                <a:uFillTx/>
                <a:latin typeface="Calibri"/>
              </a:rPr>
              <a:t>"</a:t>
            </a:r>
            <a:r>
              <a:rPr b="1" i="1" lang="en-US" sz="2100" strike="noStrike" u="none">
                <a:solidFill>
                  <a:srgbClr val="0246f2"/>
                </a:solidFill>
                <a:effectLst/>
                <a:uFillTx/>
                <a:latin typeface="Calibri"/>
              </a:rPr>
              <a:t>What exactly is behind the U-shape TESTING MSE pattern?</a:t>
            </a:r>
            <a:r>
              <a:rPr b="1" i="1" lang="en-US" sz="2100" strike="noStrike" u="none">
                <a:solidFill>
                  <a:schemeClr val="dk1"/>
                </a:solidFill>
                <a:effectLst/>
                <a:uFillTx/>
                <a:latin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It turns out to be the result of two competing properties of statistical learning methods: </a:t>
            </a:r>
            <a:r>
              <a:rPr b="1" i="1" lang="en-US" sz="2100" strike="noStrike" u="none">
                <a:solidFill>
                  <a:schemeClr val="dk1"/>
                </a:solidFill>
                <a:effectLst/>
                <a:uFillTx/>
                <a:latin typeface="Calibri"/>
                <a:ea typeface="Calibri"/>
              </a:rPr>
              <a:t>bias </a:t>
            </a:r>
            <a:r>
              <a:rPr b="0" lang="en-US" sz="2100" strike="noStrike" u="none">
                <a:solidFill>
                  <a:schemeClr val="dk1"/>
                </a:solidFill>
                <a:effectLst/>
                <a:uFillTx/>
                <a:latin typeface="Calibri"/>
                <a:ea typeface="Calibri"/>
              </a:rPr>
              <a:t>and </a:t>
            </a:r>
            <a:r>
              <a:rPr b="1" i="1" lang="en-US" sz="2100" strike="noStrike" u="none">
                <a:solidFill>
                  <a:schemeClr val="dk1"/>
                </a:solidFill>
                <a:effectLst/>
                <a:uFillTx/>
                <a:latin typeface="Calibri"/>
                <a:ea typeface="Calibri"/>
              </a:rPr>
              <a:t>variance</a:t>
            </a:r>
            <a:r>
              <a:rPr b="0" lang="en-US" sz="2100" strike="noStrike" u="none">
                <a:solidFill>
                  <a:schemeClr val="dk1"/>
                </a:solidFill>
                <a:effectLst/>
                <a:uFillTx/>
                <a:latin typeface="Calibri"/>
                <a:ea typeface="Calibri"/>
              </a:rPr>
              <a:t>, giving rise to a phenomenon dubbed "</a:t>
            </a:r>
            <a:r>
              <a:rPr b="1" i="1" lang="en-US" sz="2100" strike="noStrike" u="none">
                <a:solidFill>
                  <a:schemeClr val="dk1"/>
                </a:solidFill>
                <a:effectLst/>
                <a:uFillTx/>
                <a:latin typeface="Calibri"/>
                <a:ea typeface="Calibri"/>
              </a:rPr>
              <a:t>The Bias-Variance Trade-Off.</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928" name="PlaceHolder 3"/>
          <p:cNvSpPr>
            <a:spLocks noGrp="1"/>
          </p:cNvSpPr>
          <p:nvPr>
            <p:ph type="ftr" idx="137"/>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Lecture Notes&lt;</a:t>
            </a:r>
            <a:r>
              <a:rPr b="0" lang="en-US" sz="1200" strike="noStrike" u="sng">
                <a:solidFill>
                  <a:schemeClr val="dk1">
                    <a:tint val="75000"/>
                  </a:schemeClr>
                </a:solidFill>
                <a:effectLst/>
                <a:uFillTx/>
                <a:latin typeface="Calibri"/>
                <a:ea typeface="Calibri"/>
                <a:hlinkClick r:id="rId1"/>
              </a:rPr>
              <a:t>https://www.cs.cornell.edu/courses/cs4780/2018fa/lectures/lecturenote12.html</a:t>
            </a:r>
            <a:r>
              <a:rPr b="0" lang="en-US" sz="1200" strike="noStrike" u="none">
                <a:solidFill>
                  <a:schemeClr val="dk1">
                    <a:tint val="75000"/>
                  </a:schemeClr>
                </a:solidFill>
                <a:effectLst/>
                <a:uFillTx/>
                <a:latin typeface="Calibri"/>
                <a:ea typeface="Calibri"/>
              </a:rPr>
              <a:t>&gt;; Image cred  &lt;</a:t>
            </a:r>
            <a:r>
              <a:rPr b="0" lang="en-US" sz="1200" strike="noStrike" u="sng">
                <a:solidFill>
                  <a:schemeClr val="dk1">
                    <a:tint val="75000"/>
                  </a:schemeClr>
                </a:solidFill>
                <a:effectLst/>
                <a:uFillTx/>
                <a:latin typeface="Calibri"/>
                <a:ea typeface="Calibri"/>
                <a:hlinkClick r:id="rId2"/>
              </a:rPr>
              <a:t>https://www.youtube.com/channel/UC7p_I0qxYZP94vhesuLAWNA</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929" name="Picture 5" descr="Text&#10;&#10;Description automatically generated"/>
          <p:cNvPicPr/>
          <p:nvPr/>
        </p:nvPicPr>
        <p:blipFill>
          <a:blip r:embed="rId3"/>
          <a:stretch/>
        </p:blipFill>
        <p:spPr>
          <a:xfrm>
            <a:off x="8613000" y="361800"/>
            <a:ext cx="2742480" cy="1180800"/>
          </a:xfrm>
          <a:prstGeom prst="rect">
            <a:avLst/>
          </a:prstGeom>
          <a:noFill/>
          <a:ln w="0">
            <a:noFill/>
          </a:ln>
        </p:spPr>
      </p:pic>
      <p:sp>
        <p:nvSpPr>
          <p:cNvPr id="930" name="TextBox 5"/>
          <p:cNvSpPr/>
          <p:nvPr/>
        </p:nvSpPr>
        <p:spPr>
          <a:xfrm>
            <a:off x="3053160" y="3847320"/>
            <a:ext cx="8875440" cy="1815120"/>
          </a:xfrm>
          <a:prstGeom prst="rect">
            <a:avLst/>
          </a:prstGeom>
          <a:solidFill>
            <a:schemeClr val="bg1"/>
          </a:solid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800" strike="noStrike" u="none">
                <a:solidFill>
                  <a:schemeClr val="dk1"/>
                </a:solidFill>
                <a:effectLst/>
                <a:uFillTx/>
                <a:latin typeface="Calibri"/>
                <a:ea typeface="Calibri"/>
              </a:rPr>
              <a:t>"</a:t>
            </a:r>
            <a:r>
              <a:rPr b="1" i="1" lang="en-US" sz="2800" strike="noStrike" u="none">
                <a:solidFill>
                  <a:srgbClr val="ff0000"/>
                </a:solidFill>
                <a:effectLst/>
                <a:uFillTx/>
                <a:latin typeface="Calibri"/>
                <a:ea typeface="Calibri"/>
              </a:rPr>
              <a:t>Bias-Variance tradeoff is what distinguishes children from adults; it's the difference, between people just playing around with algorithms or people who really  know what they are doing.</a:t>
            </a:r>
            <a:r>
              <a:rPr b="0" lang="en-US" sz="2800" strike="noStrike" u="none">
                <a:solidFill>
                  <a:schemeClr val="dk1"/>
                </a:solidFill>
                <a:effectLst/>
                <a:uFillTx/>
                <a:latin typeface="Calibri"/>
                <a:ea typeface="Calibri"/>
              </a:rPr>
              <a:t>" </a:t>
            </a:r>
            <a:endParaRPr b="0" lang="en-US" sz="2800" strike="noStrike" u="none">
              <a:solidFill>
                <a:srgbClr val="000000"/>
              </a:solidFill>
              <a:effectLst/>
              <a:uFillTx/>
              <a:latin typeface="Arial"/>
            </a:endParaRPr>
          </a:p>
        </p:txBody>
      </p:sp>
      <p:sp>
        <p:nvSpPr>
          <p:cNvPr id="931" name="TextBox 6"/>
          <p:cNvSpPr/>
          <p:nvPr/>
        </p:nvSpPr>
        <p:spPr>
          <a:xfrm>
            <a:off x="3091320" y="5793480"/>
            <a:ext cx="8263440" cy="52236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2800" strike="noStrike" u="none">
                <a:solidFill>
                  <a:schemeClr val="lt1">
                    <a:lumMod val="50000"/>
                  </a:schemeClr>
                </a:solidFill>
                <a:effectLst/>
                <a:uFillTx/>
                <a:latin typeface="Calibri"/>
                <a:ea typeface="Calibri"/>
              </a:rPr>
              <a:t>Kilian Weinberger</a:t>
            </a:r>
            <a:r>
              <a:rPr b="0" i="1" lang="en-US" sz="2800" strike="noStrike" u="none">
                <a:solidFill>
                  <a:schemeClr val="lt1">
                    <a:lumMod val="50000"/>
                  </a:schemeClr>
                </a:solidFill>
                <a:effectLst/>
                <a:uFillTx/>
                <a:latin typeface="Calibri"/>
                <a:ea typeface="Calibri"/>
              </a:rPr>
              <a:t>, Bias-Variance Decomposition (2018)</a:t>
            </a:r>
            <a:endParaRPr b="0" lang="en-US" sz="2800" strike="noStrike" u="none">
              <a:solidFill>
                <a:srgbClr val="000000"/>
              </a:solidFill>
              <a:effectLst/>
              <a:uFillTx/>
              <a:latin typeface="Arial"/>
            </a:endParaRPr>
          </a:p>
        </p:txBody>
      </p:sp>
      <p:pic>
        <p:nvPicPr>
          <p:cNvPr id="932" name="Picture 5" descr="A picture containing indoor, person&#10;&#10;Description automatically generated"/>
          <p:cNvPicPr/>
          <p:nvPr/>
        </p:nvPicPr>
        <p:blipFill>
          <a:blip r:embed="rId4"/>
          <a:stretch/>
        </p:blipFill>
        <p:spPr>
          <a:xfrm>
            <a:off x="720360" y="3849120"/>
            <a:ext cx="2322360" cy="2403000"/>
          </a:xfrm>
          <a:prstGeom prst="rect">
            <a:avLst/>
          </a:prstGeom>
          <a:noFill/>
          <a:ln w="0">
            <a:noFill/>
          </a:ln>
        </p:spPr>
      </p:pic>
      <p:pic>
        <p:nvPicPr>
          <p:cNvPr id="933" name="Picture 9" descr="A picture containing text, device&#10;&#10;Description automatically generated"/>
          <p:cNvPicPr/>
          <p:nvPr/>
        </p:nvPicPr>
        <p:blipFill>
          <a:blip r:embed="rId5"/>
          <a:stretch/>
        </p:blipFill>
        <p:spPr>
          <a:xfrm>
            <a:off x="7488360" y="363240"/>
            <a:ext cx="3873960" cy="1145520"/>
          </a:xfrm>
          <a:prstGeom prst="rect">
            <a:avLst/>
          </a:prstGeom>
          <a:noFill/>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35"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Bias-Variance Trade-Off</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testing error depends on three different components: </a:t>
            </a:r>
            <a:r>
              <a:rPr b="0" i="1" lang="en-US" sz="2100" strike="noStrike" u="none">
                <a:solidFill>
                  <a:schemeClr val="dk1"/>
                </a:solidFill>
                <a:effectLst/>
                <a:uFillTx/>
                <a:latin typeface="Calibri"/>
                <a:ea typeface="Calibri"/>
              </a:rPr>
              <a:t>bias</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variance</a:t>
            </a:r>
            <a:r>
              <a:rPr b="0" lang="en-US" sz="2100" strike="noStrike" u="none">
                <a:solidFill>
                  <a:schemeClr val="dk1"/>
                </a:solidFill>
                <a:effectLst/>
                <a:uFillTx/>
                <a:latin typeface="Calibri"/>
                <a:ea typeface="Calibri"/>
              </a:rPr>
              <a:t>, and </a:t>
            </a:r>
            <a:r>
              <a:rPr b="0" i="1" lang="en-US" sz="2100" strike="noStrike" u="none">
                <a:solidFill>
                  <a:schemeClr val="dk1"/>
                </a:solidFill>
                <a:effectLst/>
                <a:uFillTx/>
                <a:latin typeface="Calibri"/>
                <a:ea typeface="Calibri"/>
              </a:rPr>
              <a:t>irreducible error.</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Unfortunately, one cannot do anything about the irreducible error, for this is outside the capability of any model and analyst. But on the other hand, bias and variance are two quantities that can very well be adjusted for in accordance to the analysis objectives.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All of the three components are positive quantities, which means that in order to achieve a small test MSE, the bias and the variance should be as small as possible. </a:t>
            </a:r>
            <a:endParaRPr b="0" lang="en-US" sz="2100" strike="noStrike" u="none">
              <a:solidFill>
                <a:srgbClr val="000000"/>
              </a:solidFill>
              <a:effectLst/>
              <a:uFillTx/>
              <a:latin typeface="Arial"/>
            </a:endParaRPr>
          </a:p>
        </p:txBody>
      </p:sp>
      <p:pic>
        <p:nvPicPr>
          <p:cNvPr id="936"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937" name="PlaceHolder 3"/>
          <p:cNvSpPr>
            <a:spLocks noGrp="1"/>
          </p:cNvSpPr>
          <p:nvPr>
            <p:ph type="ftr" idx="138"/>
          </p:nvPr>
        </p:nvSpPr>
        <p:spPr>
          <a:xfrm>
            <a:off x="75600" y="6486840"/>
            <a:ext cx="12055680" cy="3646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Bias and Variance Tradeoff &lt;</a:t>
            </a:r>
            <a:r>
              <a:rPr b="0" lang="en-US" sz="1200" strike="noStrike" u="sng">
                <a:solidFill>
                  <a:schemeClr val="dk1">
                    <a:tint val="75000"/>
                  </a:schemeClr>
                </a:solidFill>
                <a:effectLst/>
                <a:uFillTx/>
                <a:latin typeface="Calibri"/>
                <a:ea typeface="Calibri"/>
                <a:hlinkClick r:id="rId2"/>
              </a:rPr>
              <a:t>https://www.quantstart.com/articles/The-Bias-Variance-Tradeoff-in-Statistical-Machine-Learning-The-Regression-Setting/</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more math&lt;</a:t>
            </a:r>
            <a:r>
              <a:rPr b="0" lang="en-US" sz="1200" strike="noStrike" u="sng">
                <a:solidFill>
                  <a:schemeClr val="dk1">
                    <a:tint val="75000"/>
                  </a:schemeClr>
                </a:solidFill>
                <a:effectLst/>
                <a:uFillTx/>
                <a:latin typeface="Calibri"/>
                <a:ea typeface="Calibri"/>
                <a:hlinkClick r:id="rId3"/>
              </a:rPr>
              <a:t>https://en.wikipedia.org/wiki/Bias%E2%80%93variance_tradeoff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938" name="Picture 7" descr=""/>
          <p:cNvPicPr/>
          <p:nvPr/>
        </p:nvPicPr>
        <p:blipFill>
          <a:blip r:embed="rId4"/>
          <a:stretch/>
        </p:blipFill>
        <p:spPr>
          <a:xfrm>
            <a:off x="1226160" y="5092200"/>
            <a:ext cx="9334800" cy="379080"/>
          </a:xfrm>
          <a:prstGeom prst="rect">
            <a:avLst/>
          </a:prstGeom>
          <a:noFill/>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PlaceHolder 1"/>
          <p:cNvSpPr>
            <a:spLocks noGrp="1"/>
          </p:cNvSpPr>
          <p:nvPr>
            <p:ph type="title"/>
          </p:nvPr>
        </p:nvSpPr>
        <p:spPr>
          <a:xfrm>
            <a:off x="838080" y="365040"/>
            <a:ext cx="10514880" cy="132480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Model</a:t>
            </a:r>
            <a:endParaRPr b="0" lang="en-US" sz="4400" strike="noStrike" u="none">
              <a:solidFill>
                <a:srgbClr val="000000"/>
              </a:solidFill>
              <a:effectLst/>
              <a:uFillTx/>
              <a:latin typeface="Arial"/>
            </a:endParaRPr>
          </a:p>
        </p:txBody>
      </p:sp>
      <p:sp>
        <p:nvSpPr>
          <p:cNvPr id="940" name="PlaceHolder 2"/>
          <p:cNvSpPr>
            <a:spLocks noGrp="1"/>
          </p:cNvSpPr>
          <p:nvPr>
            <p:ph/>
          </p:nvPr>
        </p:nvSpPr>
        <p:spPr>
          <a:xfrm>
            <a:off x="838080" y="1825560"/>
            <a:ext cx="10514880" cy="435060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800" strike="noStrike" u="none">
                <a:solidFill>
                  <a:schemeClr val="dk1"/>
                </a:solidFill>
                <a:effectLst/>
                <a:uFillTx/>
                <a:latin typeface="Calibri"/>
                <a:ea typeface="Calibri"/>
              </a:rPr>
              <a:t>Bias-Variance Trade-Off</a:t>
            </a: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800" strike="noStrike" u="none">
                <a:solidFill>
                  <a:schemeClr val="dk1"/>
                </a:solidFill>
                <a:effectLst/>
                <a:uFillTx/>
                <a:latin typeface="Calibri"/>
                <a:ea typeface="Calibri"/>
              </a:rPr>
              <a:t>In order to achieve a small TESTING MSE, a statistical learning method needs to simultaneously have </a:t>
            </a:r>
            <a:r>
              <a:rPr b="1" i="1" lang="en-US" sz="2800" strike="noStrike" u="none">
                <a:solidFill>
                  <a:srgbClr val="0246f2"/>
                </a:solidFill>
                <a:effectLst/>
                <a:uFillTx/>
                <a:latin typeface="Calibri"/>
                <a:ea typeface="Calibri"/>
              </a:rPr>
              <a:t>low variance</a:t>
            </a:r>
            <a:r>
              <a:rPr b="0" lang="en-US" sz="2800" strike="noStrike" u="none">
                <a:solidFill>
                  <a:schemeClr val="dk1"/>
                </a:solidFill>
                <a:effectLst/>
                <a:uFillTx/>
                <a:latin typeface="Calibri"/>
                <a:ea typeface="Calibri"/>
              </a:rPr>
              <a:t> and </a:t>
            </a:r>
            <a:r>
              <a:rPr b="1" i="1" lang="en-US" sz="2800" strike="noStrike" u="none">
                <a:solidFill>
                  <a:srgbClr val="00b050"/>
                </a:solidFill>
                <a:effectLst/>
                <a:uFillTx/>
                <a:latin typeface="Calibri"/>
                <a:ea typeface="Calibri"/>
              </a:rPr>
              <a:t>low bias</a:t>
            </a:r>
            <a:r>
              <a:rPr b="0" i="1" lang="en-US" sz="2800" strike="noStrike" u="none">
                <a:solidFill>
                  <a:schemeClr val="dk1"/>
                </a:solidFill>
                <a:effectLst/>
                <a:uFillTx/>
                <a:latin typeface="Calibri"/>
                <a:ea typeface="Calibri"/>
              </a:rPr>
              <a:t>. </a:t>
            </a: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r>
              <a:rPr b="1" i="1" lang="en-US" sz="2800" strike="noStrike" u="none">
                <a:solidFill>
                  <a:srgbClr val="ff0000"/>
                </a:solidFill>
                <a:effectLst/>
                <a:uFillTx/>
                <a:latin typeface="Calibri"/>
                <a:ea typeface="Calibri"/>
              </a:rPr>
              <a:t>But, what are variance and bias in the context of statistical learning?</a:t>
            </a: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3600" strike="noStrike" u="none">
              <a:solidFill>
                <a:srgbClr val="000000"/>
              </a:solidFill>
              <a:effectLst/>
              <a:uFillTx/>
              <a:latin typeface="Arial"/>
            </a:endParaRPr>
          </a:p>
        </p:txBody>
      </p:sp>
      <p:pic>
        <p:nvPicPr>
          <p:cNvPr id="941" name="Picture 9" descr="A picture containing text, device&#10;&#10;Description automatically generated"/>
          <p:cNvPicPr/>
          <p:nvPr/>
        </p:nvPicPr>
        <p:blipFill>
          <a:blip r:embed="rId1"/>
          <a:stretch/>
        </p:blipFill>
        <p:spPr>
          <a:xfrm>
            <a:off x="7488360" y="363240"/>
            <a:ext cx="3873960" cy="1145520"/>
          </a:xfrm>
          <a:prstGeom prst="rect">
            <a:avLst/>
          </a:prstGeom>
          <a:noFill/>
          <a:ln w="0">
            <a:noFill/>
          </a:ln>
        </p:spPr>
      </p:pic>
      <p:sp>
        <p:nvSpPr>
          <p:cNvPr id="942" name="PlaceHolder 3"/>
          <p:cNvSpPr>
            <a:spLocks noGrp="1"/>
          </p:cNvSpPr>
          <p:nvPr>
            <p:ph type="ftr" idx="139"/>
          </p:nvPr>
        </p:nvSpPr>
        <p:spPr>
          <a:xfrm>
            <a:off x="61920" y="6475320"/>
            <a:ext cx="12055680" cy="37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&lt;Ch. 2 </a:t>
            </a:r>
            <a:r>
              <a:rPr b="0" lang="en-US" sz="1200" strike="noStrike" u="sng">
                <a:solidFill>
                  <a:schemeClr val="dk1">
                    <a:tint val="75000"/>
                  </a:schemeClr>
                </a:solidFill>
                <a:effectLst/>
                <a:uFillTx/>
                <a:latin typeface="Calibri"/>
                <a:ea typeface="Calibri"/>
                <a:hlinkClick r:id="rId2"/>
              </a:rPr>
              <a:t>https://hastie.su.domains/ISLR2/ISLRv2_website.pdf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1</TotalTime>
  <Application>LibreOffice/25.2.5.2$Windows_X86_64 LibreOffice_project/03d19516eb2e1dd5d4ccd751a0d6f35f35e08022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2022-02-07T18:38:58Z</dcterms:created>
  <dc:creator/>
  <dc:description/>
  <dc:language>en-US</dc:language>
  <cp:lastModifiedBy/>
  <dcterms:modified xsi:type="dcterms:W3CDTF">2025-08-30T15:07:25Z</dcterms:modified>
  <cp:revision>26747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398</vt:i4>
  </property>
  <property fmtid="{D5CDD505-2E9C-101B-9397-08002B2CF9AE}" pid="3" name="PresentationFormat">
    <vt:lpwstr>Widescreen</vt:lpwstr>
  </property>
  <property fmtid="{D5CDD505-2E9C-101B-9397-08002B2CF9AE}" pid="4" name="Slides">
    <vt:i4>446</vt:i4>
  </property>
</Properties>
</file>